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9.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 id="2147483696" r:id="rId2"/>
  </p:sldMasterIdLst>
  <p:notesMasterIdLst>
    <p:notesMasterId r:id="rId31"/>
  </p:notesMasterIdLst>
  <p:handoutMasterIdLst>
    <p:handoutMasterId r:id="rId32"/>
  </p:handoutMasterIdLst>
  <p:sldIdLst>
    <p:sldId id="256" r:id="rId3"/>
    <p:sldId id="309" r:id="rId4"/>
    <p:sldId id="312" r:id="rId5"/>
    <p:sldId id="363" r:id="rId6"/>
    <p:sldId id="364" r:id="rId7"/>
    <p:sldId id="359" r:id="rId8"/>
    <p:sldId id="367" r:id="rId9"/>
    <p:sldId id="328" r:id="rId10"/>
    <p:sldId id="354" r:id="rId11"/>
    <p:sldId id="369" r:id="rId12"/>
    <p:sldId id="322" r:id="rId13"/>
    <p:sldId id="336" r:id="rId14"/>
    <p:sldId id="351" r:id="rId15"/>
    <p:sldId id="311" r:id="rId16"/>
    <p:sldId id="350" r:id="rId17"/>
    <p:sldId id="335" r:id="rId18"/>
    <p:sldId id="356" r:id="rId19"/>
    <p:sldId id="348" r:id="rId20"/>
    <p:sldId id="372" r:id="rId21"/>
    <p:sldId id="373" r:id="rId22"/>
    <p:sldId id="377" r:id="rId23"/>
    <p:sldId id="361" r:id="rId24"/>
    <p:sldId id="370" r:id="rId25"/>
    <p:sldId id="378" r:id="rId26"/>
    <p:sldId id="333" r:id="rId27"/>
    <p:sldId id="352" r:id="rId28"/>
    <p:sldId id="374" r:id="rId29"/>
    <p:sldId id="375" r:id="rId30"/>
  </p:sldIdLst>
  <p:sldSz cx="12192000" cy="6858000"/>
  <p:notesSz cx="6807200" cy="9939338"/>
  <p:custShowLst>
    <p:custShow name="管理職" id="0">
      <p:sldLst>
        <p:sld r:id="rId3"/>
      </p:sldLst>
    </p:custShow>
  </p:custShowLst>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既定のセクション" id="{BC43A003-F2C4-4BE7-AB8C-7B0BB199F8E8}">
          <p14:sldIdLst>
            <p14:sldId id="256"/>
            <p14:sldId id="309"/>
            <p14:sldId id="312"/>
            <p14:sldId id="363"/>
            <p14:sldId id="364"/>
            <p14:sldId id="359"/>
            <p14:sldId id="367"/>
            <p14:sldId id="328"/>
            <p14:sldId id="354"/>
            <p14:sldId id="369"/>
            <p14:sldId id="322"/>
            <p14:sldId id="336"/>
          </p14:sldIdLst>
        </p14:section>
        <p14:section name="タイトルなしのセクション" id="{891E074E-3B48-4DEC-8B60-18FD5E5F3335}">
          <p14:sldIdLst>
            <p14:sldId id="351"/>
            <p14:sldId id="311"/>
            <p14:sldId id="350"/>
            <p14:sldId id="335"/>
            <p14:sldId id="356"/>
            <p14:sldId id="348"/>
            <p14:sldId id="372"/>
            <p14:sldId id="373"/>
            <p14:sldId id="377"/>
            <p14:sldId id="361"/>
            <p14:sldId id="370"/>
            <p14:sldId id="378"/>
            <p14:sldId id="333"/>
            <p14:sldId id="352"/>
            <p14:sldId id="374"/>
            <p14:sldId id="375"/>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F4429"/>
    <a:srgbClr val="FFCCCC"/>
    <a:srgbClr val="FF6161"/>
    <a:srgbClr val="FED2EC"/>
    <a:srgbClr val="D3F5F6"/>
    <a:srgbClr val="CC0000"/>
    <a:srgbClr val="D1E7F6"/>
    <a:srgbClr val="9FFFD4"/>
    <a:srgbClr val="CDD9E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799B23B-EC83-4686-B30A-512413B5E67A}" styleName="淡色スタイル 3 - アクセント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638B1855-1B75-4FBE-930C-398BA8C253C6}" styleName="テーマ スタイル 2 - アクセント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0660B408-B3CF-4A94-85FC-2B1E0A45F4A2}" styleName="濃色スタイル 2 - アクセント 1/アクセント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861" autoAdjust="0"/>
    <p:restoredTop sz="82307" autoAdjust="0"/>
  </p:normalViewPr>
  <p:slideViewPr>
    <p:cSldViewPr snapToGrid="0">
      <p:cViewPr varScale="1">
        <p:scale>
          <a:sx n="56" d="100"/>
          <a:sy n="56" d="100"/>
        </p:scale>
        <p:origin x="1036" y="56"/>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130" d="100"/>
        <a:sy n="130" d="100"/>
      </p:scale>
      <p:origin x="0" y="0"/>
    </p:cViewPr>
  </p:sorterViewPr>
  <p:notesViewPr>
    <p:cSldViewPr snapToGrid="0">
      <p:cViewPr>
        <p:scale>
          <a:sx n="124" d="100"/>
          <a:sy n="124" d="100"/>
        </p:scale>
        <p:origin x="1392" y="-222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B3AB80B-9FFB-4D47-A0CC-32C15C7D0558}" type="doc">
      <dgm:prSet loTypeId="urn:microsoft.com/office/officeart/2005/8/layout/chevron1" loCatId="process" qsTypeId="urn:microsoft.com/office/officeart/2005/8/quickstyle/simple4" qsCatId="simple" csTypeId="urn:microsoft.com/office/officeart/2005/8/colors/colorful1" csCatId="colorful" phldr="1"/>
      <dgm:spPr/>
    </dgm:pt>
    <dgm:pt modelId="{DE066EED-29A1-4A65-8D80-F9590895D356}">
      <dgm:prSet phldrT="[テキスト]" custT="1"/>
      <dgm:spPr>
        <a:solidFill>
          <a:schemeClr val="accent2">
            <a:lumMod val="75000"/>
          </a:schemeClr>
        </a:solidFill>
        <a:ln>
          <a:solidFill>
            <a:srgbClr val="FFCCCC"/>
          </a:solidFill>
        </a:ln>
      </dgm:spPr>
      <dgm:t>
        <a:bodyPr/>
        <a:lstStyle/>
        <a:p>
          <a:r>
            <a:rPr kumimoji="1" lang="ja-JP" altLang="en-US" sz="2000" b="1" dirty="0">
              <a:solidFill>
                <a:schemeClr val="bg1"/>
              </a:solidFill>
              <a:latin typeface="メイリオ" panose="020B0604030504040204" pitchFamily="50" charset="-128"/>
              <a:ea typeface="メイリオ" panose="020B0604030504040204" pitchFamily="50" charset="-128"/>
            </a:rPr>
            <a:t>障害者虐待防止法ホームページ</a:t>
          </a:r>
        </a:p>
      </dgm:t>
    </dgm:pt>
    <dgm:pt modelId="{EFF384E5-DDC0-4426-BF36-8ACD8EF7F10A}" type="parTrans" cxnId="{A5861C38-F34A-4C30-95A4-098620B28E40}">
      <dgm:prSet/>
      <dgm:spPr/>
      <dgm:t>
        <a:bodyPr/>
        <a:lstStyle/>
        <a:p>
          <a:endParaRPr kumimoji="1" lang="ja-JP" altLang="en-US" b="1">
            <a:latin typeface="メイリオ" panose="020B0604030504040204" pitchFamily="50" charset="-128"/>
            <a:ea typeface="メイリオ" panose="020B0604030504040204" pitchFamily="50" charset="-128"/>
          </a:endParaRPr>
        </a:p>
      </dgm:t>
    </dgm:pt>
    <dgm:pt modelId="{641AB3C1-3234-4AD7-B56D-DCECD8A85843}" type="sibTrans" cxnId="{A5861C38-F34A-4C30-95A4-098620B28E40}">
      <dgm:prSet/>
      <dgm:spPr/>
      <dgm:t>
        <a:bodyPr/>
        <a:lstStyle/>
        <a:p>
          <a:endParaRPr kumimoji="1" lang="ja-JP" altLang="en-US" b="1">
            <a:latin typeface="メイリオ" panose="020B0604030504040204" pitchFamily="50" charset="-128"/>
            <a:ea typeface="メイリオ" panose="020B0604030504040204" pitchFamily="50" charset="-128"/>
          </a:endParaRPr>
        </a:p>
      </dgm:t>
    </dgm:pt>
    <dgm:pt modelId="{078462FC-99BD-41E4-937D-CC89A0997992}" type="pres">
      <dgm:prSet presAssocID="{FB3AB80B-9FFB-4D47-A0CC-32C15C7D0558}" presName="Name0" presStyleCnt="0">
        <dgm:presLayoutVars>
          <dgm:dir/>
          <dgm:animLvl val="lvl"/>
          <dgm:resizeHandles val="exact"/>
        </dgm:presLayoutVars>
      </dgm:prSet>
      <dgm:spPr/>
    </dgm:pt>
    <dgm:pt modelId="{F786E7BD-D830-4A74-BF64-6F8F34F34A8E}" type="pres">
      <dgm:prSet presAssocID="{DE066EED-29A1-4A65-8D80-F9590895D356}" presName="parTxOnly" presStyleLbl="node1" presStyleIdx="0" presStyleCnt="1" custScaleX="37838" custScaleY="13832" custLinFactNeighborX="-30128" custLinFactNeighborY="-33997">
        <dgm:presLayoutVars>
          <dgm:chMax val="0"/>
          <dgm:chPref val="0"/>
          <dgm:bulletEnabled val="1"/>
        </dgm:presLayoutVars>
      </dgm:prSet>
      <dgm:spPr/>
      <dgm:t>
        <a:bodyPr/>
        <a:lstStyle/>
        <a:p>
          <a:endParaRPr kumimoji="1" lang="ja-JP" altLang="en-US"/>
        </a:p>
      </dgm:t>
    </dgm:pt>
  </dgm:ptLst>
  <dgm:cxnLst>
    <dgm:cxn modelId="{2126BA10-1104-42A8-B866-997DA8F35657}" type="presOf" srcId="{FB3AB80B-9FFB-4D47-A0CC-32C15C7D0558}" destId="{078462FC-99BD-41E4-937D-CC89A0997992}" srcOrd="0" destOrd="0" presId="urn:microsoft.com/office/officeart/2005/8/layout/chevron1"/>
    <dgm:cxn modelId="{A5861C38-F34A-4C30-95A4-098620B28E40}" srcId="{FB3AB80B-9FFB-4D47-A0CC-32C15C7D0558}" destId="{DE066EED-29A1-4A65-8D80-F9590895D356}" srcOrd="0" destOrd="0" parTransId="{EFF384E5-DDC0-4426-BF36-8ACD8EF7F10A}" sibTransId="{641AB3C1-3234-4AD7-B56D-DCECD8A85843}"/>
    <dgm:cxn modelId="{2703A8C0-A6BF-4140-B513-DEAFE4682920}" type="presOf" srcId="{DE066EED-29A1-4A65-8D80-F9590895D356}" destId="{F786E7BD-D830-4A74-BF64-6F8F34F34A8E}" srcOrd="0" destOrd="0" presId="urn:microsoft.com/office/officeart/2005/8/layout/chevron1"/>
    <dgm:cxn modelId="{F6914F23-FBE5-48B4-BB92-D0946A7D16DD}" type="presParOf" srcId="{078462FC-99BD-41E4-937D-CC89A0997992}" destId="{F786E7BD-D830-4A74-BF64-6F8F34F34A8E}" srcOrd="0" destOrd="0" presId="urn:microsoft.com/office/officeart/2005/8/layout/chevron1"/>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B3AB80B-9FFB-4D47-A0CC-32C15C7D0558}" type="doc">
      <dgm:prSet loTypeId="urn:microsoft.com/office/officeart/2005/8/layout/chevron1" loCatId="process" qsTypeId="urn:microsoft.com/office/officeart/2005/8/quickstyle/simple4" qsCatId="simple" csTypeId="urn:microsoft.com/office/officeart/2005/8/colors/colorful1" csCatId="colorful" phldr="1"/>
      <dgm:spPr/>
    </dgm:pt>
    <dgm:pt modelId="{DE066EED-29A1-4A65-8D80-F9590895D356}">
      <dgm:prSet phldrT="[テキスト]" custT="1"/>
      <dgm:spPr>
        <a:solidFill>
          <a:schemeClr val="accent2">
            <a:lumMod val="75000"/>
          </a:schemeClr>
        </a:solidFill>
        <a:ln>
          <a:solidFill>
            <a:srgbClr val="FFCCCC"/>
          </a:solidFill>
        </a:ln>
      </dgm:spPr>
      <dgm:t>
        <a:bodyPr/>
        <a:lstStyle/>
        <a:p>
          <a:r>
            <a:rPr kumimoji="1" lang="ja-JP" altLang="en-US" sz="2000" b="1" dirty="0" smtClean="0">
              <a:solidFill>
                <a:schemeClr val="bg1"/>
              </a:solidFill>
              <a:latin typeface="メイリオ" panose="020B0604030504040204" pitchFamily="50" charset="-128"/>
              <a:ea typeface="メイリオ" panose="020B0604030504040204" pitchFamily="50" charset="-128"/>
            </a:rPr>
            <a:t>地域</a:t>
          </a:r>
          <a:r>
            <a:rPr kumimoji="1" lang="ja-JP" altLang="en-US" sz="2000" b="1" dirty="0">
              <a:solidFill>
                <a:schemeClr val="bg1"/>
              </a:solidFill>
              <a:latin typeface="メイリオ" panose="020B0604030504040204" pitchFamily="50" charset="-128"/>
              <a:ea typeface="メイリオ" panose="020B0604030504040204" pitchFamily="50" charset="-128"/>
            </a:rPr>
            <a:t>自立支援協議会のホームページ</a:t>
          </a:r>
        </a:p>
      </dgm:t>
    </dgm:pt>
    <dgm:pt modelId="{EFF384E5-DDC0-4426-BF36-8ACD8EF7F10A}" type="parTrans" cxnId="{A5861C38-F34A-4C30-95A4-098620B28E40}">
      <dgm:prSet/>
      <dgm:spPr/>
      <dgm:t>
        <a:bodyPr/>
        <a:lstStyle/>
        <a:p>
          <a:endParaRPr kumimoji="1" lang="ja-JP" altLang="en-US" b="1">
            <a:latin typeface="メイリオ" panose="020B0604030504040204" pitchFamily="50" charset="-128"/>
            <a:ea typeface="メイリオ" panose="020B0604030504040204" pitchFamily="50" charset="-128"/>
          </a:endParaRPr>
        </a:p>
      </dgm:t>
    </dgm:pt>
    <dgm:pt modelId="{641AB3C1-3234-4AD7-B56D-DCECD8A85843}" type="sibTrans" cxnId="{A5861C38-F34A-4C30-95A4-098620B28E40}">
      <dgm:prSet/>
      <dgm:spPr/>
      <dgm:t>
        <a:bodyPr/>
        <a:lstStyle/>
        <a:p>
          <a:endParaRPr kumimoji="1" lang="ja-JP" altLang="en-US" b="1">
            <a:latin typeface="メイリオ" panose="020B0604030504040204" pitchFamily="50" charset="-128"/>
            <a:ea typeface="メイリオ" panose="020B0604030504040204" pitchFamily="50" charset="-128"/>
          </a:endParaRPr>
        </a:p>
      </dgm:t>
    </dgm:pt>
    <dgm:pt modelId="{078462FC-99BD-41E4-937D-CC89A0997992}" type="pres">
      <dgm:prSet presAssocID="{FB3AB80B-9FFB-4D47-A0CC-32C15C7D0558}" presName="Name0" presStyleCnt="0">
        <dgm:presLayoutVars>
          <dgm:dir/>
          <dgm:animLvl val="lvl"/>
          <dgm:resizeHandles val="exact"/>
        </dgm:presLayoutVars>
      </dgm:prSet>
      <dgm:spPr/>
    </dgm:pt>
    <dgm:pt modelId="{F786E7BD-D830-4A74-BF64-6F8F34F34A8E}" type="pres">
      <dgm:prSet presAssocID="{DE066EED-29A1-4A65-8D80-F9590895D356}" presName="parTxOnly" presStyleLbl="node1" presStyleIdx="0" presStyleCnt="1" custScaleX="49038" custScaleY="13832" custLinFactNeighborX="-23881" custLinFactNeighborY="-34229">
        <dgm:presLayoutVars>
          <dgm:chMax val="0"/>
          <dgm:chPref val="0"/>
          <dgm:bulletEnabled val="1"/>
        </dgm:presLayoutVars>
      </dgm:prSet>
      <dgm:spPr/>
      <dgm:t>
        <a:bodyPr/>
        <a:lstStyle/>
        <a:p>
          <a:endParaRPr kumimoji="1" lang="ja-JP" altLang="en-US"/>
        </a:p>
      </dgm:t>
    </dgm:pt>
  </dgm:ptLst>
  <dgm:cxnLst>
    <dgm:cxn modelId="{2126BA10-1104-42A8-B866-997DA8F35657}" type="presOf" srcId="{FB3AB80B-9FFB-4D47-A0CC-32C15C7D0558}" destId="{078462FC-99BD-41E4-937D-CC89A0997992}" srcOrd="0" destOrd="0" presId="urn:microsoft.com/office/officeart/2005/8/layout/chevron1"/>
    <dgm:cxn modelId="{A5861C38-F34A-4C30-95A4-098620B28E40}" srcId="{FB3AB80B-9FFB-4D47-A0CC-32C15C7D0558}" destId="{DE066EED-29A1-4A65-8D80-F9590895D356}" srcOrd="0" destOrd="0" parTransId="{EFF384E5-DDC0-4426-BF36-8ACD8EF7F10A}" sibTransId="{641AB3C1-3234-4AD7-B56D-DCECD8A85843}"/>
    <dgm:cxn modelId="{2703A8C0-A6BF-4140-B513-DEAFE4682920}" type="presOf" srcId="{DE066EED-29A1-4A65-8D80-F9590895D356}" destId="{F786E7BD-D830-4A74-BF64-6F8F34F34A8E}" srcOrd="0" destOrd="0" presId="urn:microsoft.com/office/officeart/2005/8/layout/chevron1"/>
    <dgm:cxn modelId="{F6914F23-FBE5-48B4-BB92-D0946A7D16DD}" type="presParOf" srcId="{078462FC-99BD-41E4-937D-CC89A0997992}" destId="{F786E7BD-D830-4A74-BF64-6F8F34F34A8E}" srcOrd="0" destOrd="0" presId="urn:microsoft.com/office/officeart/2005/8/layout/chevron1"/>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786E7BD-D830-4A74-BF64-6F8F34F34A8E}">
      <dsp:nvSpPr>
        <dsp:cNvPr id="0" name=""/>
        <dsp:cNvSpPr/>
      </dsp:nvSpPr>
      <dsp:spPr>
        <a:xfrm>
          <a:off x="111405" y="1126080"/>
          <a:ext cx="4423253" cy="646782"/>
        </a:xfrm>
        <a:prstGeom prst="chevron">
          <a:avLst/>
        </a:prstGeom>
        <a:solidFill>
          <a:schemeClr val="accent2">
            <a:lumMod val="75000"/>
          </a:schemeClr>
        </a:solidFill>
        <a:ln>
          <a:solidFill>
            <a:srgbClr val="FFCCCC"/>
          </a:solid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0010" tIns="26670" rIns="26670" bIns="26670" numCol="1" spcCol="1270" anchor="ctr" anchorCtr="0">
          <a:noAutofit/>
        </a:bodyPr>
        <a:lstStyle/>
        <a:p>
          <a:pPr lvl="0" algn="ctr" defTabSz="889000">
            <a:lnSpc>
              <a:spcPct val="90000"/>
            </a:lnSpc>
            <a:spcBef>
              <a:spcPct val="0"/>
            </a:spcBef>
            <a:spcAft>
              <a:spcPct val="35000"/>
            </a:spcAft>
          </a:pPr>
          <a:r>
            <a:rPr kumimoji="1" lang="ja-JP" altLang="en-US" sz="2000" b="1" kern="1200" dirty="0">
              <a:solidFill>
                <a:schemeClr val="bg1"/>
              </a:solidFill>
              <a:latin typeface="メイリオ" panose="020B0604030504040204" pitchFamily="50" charset="-128"/>
              <a:ea typeface="メイリオ" panose="020B0604030504040204" pitchFamily="50" charset="-128"/>
            </a:rPr>
            <a:t>障害者虐待防止法ホームページ</a:t>
          </a:r>
        </a:p>
      </dsp:txBody>
      <dsp:txXfrm>
        <a:off x="434796" y="1126080"/>
        <a:ext cx="3776471" cy="64678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786E7BD-D830-4A74-BF64-6F8F34F34A8E}">
      <dsp:nvSpPr>
        <dsp:cNvPr id="0" name=""/>
        <dsp:cNvSpPr/>
      </dsp:nvSpPr>
      <dsp:spPr>
        <a:xfrm>
          <a:off x="187039" y="1115231"/>
          <a:ext cx="5732530" cy="646782"/>
        </a:xfrm>
        <a:prstGeom prst="chevron">
          <a:avLst/>
        </a:prstGeom>
        <a:solidFill>
          <a:schemeClr val="accent2">
            <a:lumMod val="75000"/>
          </a:schemeClr>
        </a:solidFill>
        <a:ln>
          <a:solidFill>
            <a:srgbClr val="FFCCCC"/>
          </a:solid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0010" tIns="26670" rIns="26670" bIns="26670" numCol="1" spcCol="1270" anchor="ctr" anchorCtr="0">
          <a:noAutofit/>
        </a:bodyPr>
        <a:lstStyle/>
        <a:p>
          <a:pPr lvl="0" algn="ctr" defTabSz="889000">
            <a:lnSpc>
              <a:spcPct val="90000"/>
            </a:lnSpc>
            <a:spcBef>
              <a:spcPct val="0"/>
            </a:spcBef>
            <a:spcAft>
              <a:spcPct val="35000"/>
            </a:spcAft>
          </a:pPr>
          <a:r>
            <a:rPr kumimoji="1" lang="ja-JP" altLang="en-US" sz="2000" b="1" kern="1200" dirty="0" smtClean="0">
              <a:solidFill>
                <a:schemeClr val="bg1"/>
              </a:solidFill>
              <a:latin typeface="メイリオ" panose="020B0604030504040204" pitchFamily="50" charset="-128"/>
              <a:ea typeface="メイリオ" panose="020B0604030504040204" pitchFamily="50" charset="-128"/>
            </a:rPr>
            <a:t>地域</a:t>
          </a:r>
          <a:r>
            <a:rPr kumimoji="1" lang="ja-JP" altLang="en-US" sz="2000" b="1" kern="1200" dirty="0">
              <a:solidFill>
                <a:schemeClr val="bg1"/>
              </a:solidFill>
              <a:latin typeface="メイリオ" panose="020B0604030504040204" pitchFamily="50" charset="-128"/>
              <a:ea typeface="メイリオ" panose="020B0604030504040204" pitchFamily="50" charset="-128"/>
            </a:rPr>
            <a:t>自立支援協議会のホームページ</a:t>
          </a:r>
        </a:p>
      </dsp:txBody>
      <dsp:txXfrm>
        <a:off x="510430" y="1115231"/>
        <a:ext cx="5085748" cy="646782"/>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スライド番号プレースホルダー 5"/>
          <p:cNvSpPr>
            <a:spLocks noGrp="1"/>
          </p:cNvSpPr>
          <p:nvPr>
            <p:ph type="sldNum" sz="quarter" idx="3"/>
          </p:nvPr>
        </p:nvSpPr>
        <p:spPr>
          <a:xfrm>
            <a:off x="1928813" y="9440863"/>
            <a:ext cx="2949575" cy="498475"/>
          </a:xfrm>
          <a:prstGeom prst="rect">
            <a:avLst/>
          </a:prstGeom>
        </p:spPr>
        <p:txBody>
          <a:bodyPr vert="horz" lIns="91440" tIns="45720" rIns="91440" bIns="45720" rtlCol="0" anchor="b"/>
          <a:lstStyle>
            <a:lvl1pPr algn="r">
              <a:defRPr sz="1200"/>
            </a:lvl1pPr>
          </a:lstStyle>
          <a:p>
            <a:pPr algn="ctr"/>
            <a:fld id="{314BE675-34F1-4432-827E-F2ED9E9C9A41}" type="slidenum">
              <a:rPr kumimoji="1" lang="ja-JP" altLang="en-US" sz="2000" smtClean="0">
                <a:latin typeface="HGSｺﾞｼｯｸM" panose="020B0600000000000000" pitchFamily="50" charset="-128"/>
                <a:ea typeface="HGSｺﾞｼｯｸM" panose="020B0600000000000000" pitchFamily="50" charset="-128"/>
              </a:rPr>
              <a:pPr algn="ctr"/>
              <a:t>‹#›</a:t>
            </a:fld>
            <a:endParaRPr kumimoji="1" lang="ja-JP" altLang="en-US" dirty="0">
              <a:latin typeface="HGSｺﾞｼｯｸM" panose="020B0600000000000000" pitchFamily="50" charset="-128"/>
              <a:ea typeface="HGSｺﾞｼｯｸM" panose="020B0600000000000000" pitchFamily="50" charset="-128"/>
            </a:endParaRPr>
          </a:p>
        </p:txBody>
      </p:sp>
    </p:spTree>
    <p:extLst>
      <p:ext uri="{BB962C8B-B14F-4D97-AF65-F5344CB8AC3E}">
        <p14:creationId xmlns:p14="http://schemas.microsoft.com/office/powerpoint/2010/main" val="1419802056"/>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49787" cy="498693"/>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39" y="0"/>
            <a:ext cx="2949787" cy="498693"/>
          </a:xfrm>
          <a:prstGeom prst="rect">
            <a:avLst/>
          </a:prstGeom>
        </p:spPr>
        <p:txBody>
          <a:bodyPr vert="horz" lIns="91440" tIns="45720" rIns="91440" bIns="45720" rtlCol="0"/>
          <a:lstStyle>
            <a:lvl1pPr algn="r">
              <a:defRPr sz="1200"/>
            </a:lvl1pPr>
          </a:lstStyle>
          <a:p>
            <a:fld id="{AF560F4D-D7C9-47E0-9C99-6F6D6716C559}" type="datetimeFigureOut">
              <a:rPr kumimoji="1" lang="ja-JP" altLang="en-US" smtClean="0"/>
              <a:t>2022/10/26</a:t>
            </a:fld>
            <a:endParaRPr kumimoji="1" lang="ja-JP" altLang="en-US"/>
          </a:p>
        </p:txBody>
      </p:sp>
      <p:sp>
        <p:nvSpPr>
          <p:cNvPr id="4" name="スライド イメージ プレースホルダー 3"/>
          <p:cNvSpPr>
            <a:spLocks noGrp="1" noRot="1" noChangeAspect="1"/>
          </p:cNvSpPr>
          <p:nvPr>
            <p:ph type="sldImg" idx="2"/>
          </p:nvPr>
        </p:nvSpPr>
        <p:spPr>
          <a:xfrm>
            <a:off x="423863" y="1243013"/>
            <a:ext cx="5959475" cy="33528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0720" y="4783307"/>
            <a:ext cx="5445760" cy="3913614"/>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1" y="9440648"/>
            <a:ext cx="2949787" cy="498691"/>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39" y="9440648"/>
            <a:ext cx="2949787" cy="498691"/>
          </a:xfrm>
          <a:prstGeom prst="rect">
            <a:avLst/>
          </a:prstGeom>
        </p:spPr>
        <p:txBody>
          <a:bodyPr vert="horz" lIns="91440" tIns="45720" rIns="91440" bIns="45720" rtlCol="0" anchor="b"/>
          <a:lstStyle>
            <a:lvl1pPr algn="r">
              <a:defRPr sz="1200"/>
            </a:lvl1pPr>
          </a:lstStyle>
          <a:p>
            <a:fld id="{E58D94FE-BFDA-4C53-98C5-27F6CA0261B6}" type="slidenum">
              <a:rPr kumimoji="1" lang="ja-JP" altLang="en-US" smtClean="0"/>
              <a:t>‹#›</a:t>
            </a:fld>
            <a:endParaRPr kumimoji="1" lang="ja-JP" altLang="en-US"/>
          </a:p>
        </p:txBody>
      </p:sp>
    </p:spTree>
    <p:extLst>
      <p:ext uri="{BB962C8B-B14F-4D97-AF65-F5344CB8AC3E}">
        <p14:creationId xmlns:p14="http://schemas.microsoft.com/office/powerpoint/2010/main" val="4163715406"/>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24834077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13995621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日付プレースホルダー 3"/>
          <p:cNvSpPr>
            <a:spLocks noGrp="1"/>
          </p:cNvSpPr>
          <p:nvPr>
            <p:ph type="dt"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50" charset="-128"/>
              <a:cs typeface="+mn-cs"/>
            </a:endParaRPr>
          </a:p>
        </p:txBody>
      </p:sp>
    </p:spTree>
    <p:extLst>
      <p:ext uri="{BB962C8B-B14F-4D97-AF65-F5344CB8AC3E}">
        <p14:creationId xmlns:p14="http://schemas.microsoft.com/office/powerpoint/2010/main" val="72474501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400007698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20339780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410159726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339677514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133976178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3673072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240342344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39453587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187048517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181907999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282675669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239467086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127063573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311068019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288431461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27282453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15991305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3264416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6982767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17473413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25679681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日付プレースホルダー 3"/>
          <p:cNvSpPr>
            <a:spLocks noGrp="1"/>
          </p:cNvSpPr>
          <p:nvPr>
            <p:ph type="dt"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50" charset="-128"/>
              <a:cs typeface="+mn-cs"/>
            </a:endParaRPr>
          </a:p>
        </p:txBody>
      </p:sp>
    </p:spTree>
    <p:extLst>
      <p:ext uri="{BB962C8B-B14F-4D97-AF65-F5344CB8AC3E}">
        <p14:creationId xmlns:p14="http://schemas.microsoft.com/office/powerpoint/2010/main" val="7284940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日付プレースホルダー 3"/>
          <p:cNvSpPr>
            <a:spLocks noGrp="1"/>
          </p:cNvSpPr>
          <p:nvPr>
            <p:ph type="dt"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50" charset="-128"/>
              <a:cs typeface="+mn-cs"/>
            </a:endParaRPr>
          </a:p>
        </p:txBody>
      </p:sp>
    </p:spTree>
    <p:extLst>
      <p:ext uri="{BB962C8B-B14F-4D97-AF65-F5344CB8AC3E}">
        <p14:creationId xmlns:p14="http://schemas.microsoft.com/office/powerpoint/2010/main" val="15949788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 y="6334316"/>
            <a:ext cx="12192000"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b="1" spc="-50" baseline="0">
                <a:solidFill>
                  <a:schemeClr val="tx1">
                    <a:lumMod val="85000"/>
                    <a:lumOff val="15000"/>
                  </a:schemeClr>
                </a:solidFill>
                <a:latin typeface="メイリオ" panose="020B0604030504040204" pitchFamily="50" charset="-128"/>
                <a:ea typeface="メイリオ" panose="020B0604030504040204" pitchFamily="50" charset="-128"/>
              </a:defRPr>
            </a:lvl1pPr>
          </a:lstStyle>
          <a:p>
            <a:r>
              <a:rPr lang="ja-JP" altLang="en-US" dirty="0"/>
              <a:t>マスター タイトルの書式設定</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b="1" cap="all" spc="200" baseline="0">
                <a:solidFill>
                  <a:schemeClr val="tx2"/>
                </a:solidFill>
                <a:latin typeface="メイリオ" panose="020B0604030504040204" pitchFamily="50" charset="-128"/>
                <a:ea typeface="メイリオ" panose="020B0604030504040204" pitchFamily="50" charset="-128"/>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5B9EDDD6-AA98-4D8D-AB2E-60B77E656E34}" type="datetime1">
              <a:rPr kumimoji="1" lang="ja-JP" altLang="en-US" smtClean="0"/>
              <a:t>2022/10/26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3334D7B-CA64-4E4D-9449-5C6E79CC158A}" type="slidenum">
              <a:rPr kumimoji="1" lang="ja-JP" altLang="en-US" smtClean="0"/>
              <a:t>‹#›</a:t>
            </a:fld>
            <a:endParaRPr kumimoji="1" lang="ja-JP" alt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89139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8DCDE2A0-6DCF-4768-A402-B8BECB9C3582}" type="datetime1">
              <a:rPr kumimoji="1" lang="ja-JP" altLang="en-US" smtClean="0"/>
              <a:t>2022/10/26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3334D7B-CA64-4E4D-9449-5C6E79CC158A}" type="slidenum">
              <a:rPr kumimoji="1" lang="ja-JP" altLang="en-US" smtClean="0"/>
              <a:t>‹#›</a:t>
            </a:fld>
            <a:endParaRPr kumimoji="1" lang="ja-JP" altLang="en-US"/>
          </a:p>
        </p:txBody>
      </p:sp>
    </p:spTree>
    <p:extLst>
      <p:ext uri="{BB962C8B-B14F-4D97-AF65-F5344CB8AC3E}">
        <p14:creationId xmlns:p14="http://schemas.microsoft.com/office/powerpoint/2010/main" val="34473517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縦書きタイトルと&#10;縦書きテキスト">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761AAFBA-1862-4EC6-AC49-E8C7D5ECAB97}" type="datetime1">
              <a:rPr kumimoji="1" lang="ja-JP" altLang="en-US" smtClean="0"/>
              <a:t>2022/10/26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3334D7B-CA64-4E4D-9449-5C6E79CC158A}" type="slidenum">
              <a:rPr kumimoji="1" lang="ja-JP" altLang="en-US" smtClean="0"/>
              <a:t>‹#›</a:t>
            </a:fld>
            <a:endParaRPr kumimoji="1" lang="ja-JP" altLang="en-US"/>
          </a:p>
        </p:txBody>
      </p:sp>
    </p:spTree>
    <p:extLst>
      <p:ext uri="{BB962C8B-B14F-4D97-AF65-F5344CB8AC3E}">
        <p14:creationId xmlns:p14="http://schemas.microsoft.com/office/powerpoint/2010/main" val="149503817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 y="6334316"/>
            <a:ext cx="12192000"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b="1" spc="-50" baseline="0">
                <a:solidFill>
                  <a:schemeClr val="tx1">
                    <a:lumMod val="85000"/>
                    <a:lumOff val="15000"/>
                  </a:schemeClr>
                </a:solidFill>
                <a:latin typeface="メイリオ" panose="020B0604030504040204" pitchFamily="50" charset="-128"/>
                <a:ea typeface="メイリオ" panose="020B0604030504040204" pitchFamily="50" charset="-128"/>
              </a:defRPr>
            </a:lvl1pPr>
          </a:lstStyle>
          <a:p>
            <a:r>
              <a:rPr lang="ja-JP" altLang="en-US" dirty="0"/>
              <a:t>マスター タイトルの書式設定</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b="1" cap="all" spc="200" baseline="0">
                <a:solidFill>
                  <a:schemeClr val="tx2"/>
                </a:solidFill>
                <a:latin typeface="メイリオ" panose="020B0604030504040204" pitchFamily="50" charset="-128"/>
                <a:ea typeface="メイリオ" panose="020B0604030504040204" pitchFamily="50" charset="-128"/>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47E82041-4929-4FBB-9E0B-4C10B1EF8AFE}" type="datetime1">
              <a:rPr lang="ja-JP" altLang="en-US" smtClean="0"/>
              <a:pPr/>
              <a:t>2022/10/26</a:t>
            </a:fld>
            <a:endParaRPr lang="ja-JP" altLang="en-US"/>
          </a:p>
        </p:txBody>
      </p:sp>
      <p:sp>
        <p:nvSpPr>
          <p:cNvPr id="5" name="Footer Placeholder 4"/>
          <p:cNvSpPr>
            <a:spLocks noGrp="1"/>
          </p:cNvSpPr>
          <p:nvPr>
            <p:ph type="ftr" sz="quarter" idx="11"/>
          </p:nvPr>
        </p:nvSpPr>
        <p:spPr/>
        <p:txBody>
          <a:bodyPr/>
          <a:lstStyle/>
          <a:p>
            <a:endParaRPr lang="ja-JP" altLang="en-US"/>
          </a:p>
        </p:txBody>
      </p:sp>
      <p:sp>
        <p:nvSpPr>
          <p:cNvPr id="6" name="Slide Number Placeholder 5"/>
          <p:cNvSpPr>
            <a:spLocks noGrp="1"/>
          </p:cNvSpPr>
          <p:nvPr>
            <p:ph type="sldNum" sz="quarter" idx="12"/>
          </p:nvPr>
        </p:nvSpPr>
        <p:spPr/>
        <p:txBody>
          <a:bodyPr/>
          <a:lstStyle/>
          <a:p>
            <a:fld id="{F3334D7B-CA64-4E4D-9449-5C6E79CC158A}" type="slidenum">
              <a:rPr lang="ja-JP" altLang="en-US" smtClean="0"/>
              <a:pPr/>
              <a:t>‹#›</a:t>
            </a:fld>
            <a:endParaRPr lang="ja-JP" alt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5070303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latin typeface="メイリオ" panose="020B0604030504040204" pitchFamily="50" charset="-128"/>
                <a:ea typeface="メイリオ" panose="020B0604030504040204" pitchFamily="50" charset="-128"/>
              </a:defRPr>
            </a:lvl1pPr>
          </a:lstStyle>
          <a:p>
            <a:r>
              <a:rPr lang="ja-JP" altLang="en-US" dirty="0"/>
              <a:t>マスター タイトルの書式設定</a:t>
            </a:r>
            <a:endParaRPr lang="en-US" dirty="0"/>
          </a:p>
        </p:txBody>
      </p:sp>
      <p:sp>
        <p:nvSpPr>
          <p:cNvPr id="3" name="Content Placeholder 2"/>
          <p:cNvSpPr>
            <a:spLocks noGrp="1"/>
          </p:cNvSpPr>
          <p:nvPr>
            <p:ph idx="1"/>
          </p:nvPr>
        </p:nvSpPr>
        <p:spPr/>
        <p:txBody>
          <a:bodyPr>
            <a:normAutofit/>
          </a:bodyPr>
          <a:lstStyle>
            <a:lvl1pPr>
              <a:lnSpc>
                <a:spcPts val="2600"/>
              </a:lnSpc>
              <a:spcBef>
                <a:spcPts val="600"/>
              </a:spcBef>
              <a:spcAft>
                <a:spcPts val="600"/>
              </a:spcAft>
              <a:defRPr sz="2000">
                <a:latin typeface="メイリオ" panose="020B0604030504040204" pitchFamily="50" charset="-128"/>
                <a:ea typeface="メイリオ" panose="020B0604030504040204" pitchFamily="50" charset="-128"/>
              </a:defRPr>
            </a:lvl1pPr>
            <a:lvl2pPr>
              <a:lnSpc>
                <a:spcPts val="2600"/>
              </a:lnSpc>
              <a:spcBef>
                <a:spcPts val="600"/>
              </a:spcBef>
              <a:spcAft>
                <a:spcPts val="600"/>
              </a:spcAft>
              <a:defRPr sz="2000">
                <a:latin typeface="メイリオ" panose="020B0604030504040204" pitchFamily="50" charset="-128"/>
                <a:ea typeface="メイリオ" panose="020B0604030504040204" pitchFamily="50" charset="-128"/>
              </a:defRPr>
            </a:lvl2pPr>
            <a:lvl3pPr>
              <a:defRPr sz="2000">
                <a:latin typeface="メイリオ" panose="020B0604030504040204" pitchFamily="50" charset="-128"/>
                <a:ea typeface="メイリオ" panose="020B0604030504040204" pitchFamily="50" charset="-128"/>
              </a:defRPr>
            </a:lvl3pPr>
            <a:lvl4pPr>
              <a:defRPr sz="2000">
                <a:latin typeface="メイリオ" panose="020B0604030504040204" pitchFamily="50" charset="-128"/>
                <a:ea typeface="メイリオ" panose="020B0604030504040204" pitchFamily="50" charset="-128"/>
              </a:defRPr>
            </a:lvl4pPr>
            <a:lvl5pPr>
              <a:defRPr sz="2000">
                <a:latin typeface="メイリオ" panose="020B0604030504040204" pitchFamily="50" charset="-128"/>
                <a:ea typeface="メイリオ" panose="020B0604030504040204" pitchFamily="50" charset="-128"/>
              </a:defRPr>
            </a:lvl5p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4" name="Date Placeholder 3"/>
          <p:cNvSpPr>
            <a:spLocks noGrp="1"/>
          </p:cNvSpPr>
          <p:nvPr>
            <p:ph type="dt" sz="half" idx="10"/>
          </p:nvPr>
        </p:nvSpPr>
        <p:spPr/>
        <p:txBody>
          <a:bodyPr/>
          <a:lstStyle/>
          <a:p>
            <a:fld id="{7C5B1A18-06A7-4713-AA0B-CDE008BF636C}" type="datetime1">
              <a:rPr lang="ja-JP" altLang="en-US" smtClean="0"/>
              <a:pPr/>
              <a:t>2022/10/26</a:t>
            </a:fld>
            <a:endParaRPr lang="ja-JP" altLang="en-US"/>
          </a:p>
        </p:txBody>
      </p:sp>
      <p:sp>
        <p:nvSpPr>
          <p:cNvPr id="5" name="Footer Placeholder 4"/>
          <p:cNvSpPr>
            <a:spLocks noGrp="1"/>
          </p:cNvSpPr>
          <p:nvPr>
            <p:ph type="ftr" sz="quarter" idx="11"/>
          </p:nvPr>
        </p:nvSpPr>
        <p:spPr/>
        <p:txBody>
          <a:bodyPr/>
          <a:lstStyle/>
          <a:p>
            <a:endParaRPr lang="ja-JP" altLang="en-US"/>
          </a:p>
        </p:txBody>
      </p:sp>
      <p:sp>
        <p:nvSpPr>
          <p:cNvPr id="6" name="Slide Number Placeholder 5"/>
          <p:cNvSpPr>
            <a:spLocks noGrp="1"/>
          </p:cNvSpPr>
          <p:nvPr>
            <p:ph type="sldNum" sz="quarter" idx="12"/>
          </p:nvPr>
        </p:nvSpPr>
        <p:spPr/>
        <p:txBody>
          <a:bodyPr/>
          <a:lstStyle/>
          <a:p>
            <a:fld id="{F3334D7B-CA64-4E4D-9449-5C6E79CC158A}" type="slidenum">
              <a:rPr lang="ja-JP" altLang="en-US" smtClean="0"/>
              <a:pPr/>
              <a:t>‹#›</a:t>
            </a:fld>
            <a:endParaRPr lang="ja-JP" altLang="en-US" dirty="0"/>
          </a:p>
        </p:txBody>
      </p:sp>
    </p:spTree>
    <p:extLst>
      <p:ext uri="{BB962C8B-B14F-4D97-AF65-F5344CB8AC3E}">
        <p14:creationId xmlns:p14="http://schemas.microsoft.com/office/powerpoint/2010/main" val="221278490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セクション見出し">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6"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6"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1">
                <a:solidFill>
                  <a:schemeClr val="tx1">
                    <a:lumMod val="85000"/>
                    <a:lumOff val="15000"/>
                  </a:schemeClr>
                </a:solidFill>
                <a:latin typeface="メイリオ" panose="020B0604030504040204" pitchFamily="50" charset="-128"/>
                <a:ea typeface="メイリオ" panose="020B0604030504040204" pitchFamily="50" charset="-128"/>
              </a:defRPr>
            </a:lvl1pPr>
          </a:lstStyle>
          <a:p>
            <a:r>
              <a:rPr lang="ja-JP" altLang="en-US" dirty="0"/>
              <a:t>マスター タイトルの書式設定</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b="1" cap="all" spc="200" baseline="0">
                <a:solidFill>
                  <a:schemeClr val="tx2"/>
                </a:solidFill>
                <a:latin typeface="メイリオ" panose="020B0604030504040204" pitchFamily="50" charset="-128"/>
                <a:ea typeface="メイリオ" panose="020B0604030504040204" pitchFamily="50" charset="-128"/>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dirty="0"/>
              <a:t>マスター テキストの書式設定</a:t>
            </a:r>
          </a:p>
        </p:txBody>
      </p:sp>
      <p:sp>
        <p:nvSpPr>
          <p:cNvPr id="4" name="Date Placeholder 3"/>
          <p:cNvSpPr>
            <a:spLocks noGrp="1"/>
          </p:cNvSpPr>
          <p:nvPr>
            <p:ph type="dt" sz="half" idx="10"/>
          </p:nvPr>
        </p:nvSpPr>
        <p:spPr/>
        <p:txBody>
          <a:bodyPr/>
          <a:lstStyle/>
          <a:p>
            <a:fld id="{8A0E91CA-7743-4AD1-98D8-54271B67E0DA}" type="datetime1">
              <a:rPr lang="ja-JP" altLang="en-US" smtClean="0"/>
              <a:pPr/>
              <a:t>2022/10/26</a:t>
            </a:fld>
            <a:endParaRPr lang="ja-JP" altLang="en-US"/>
          </a:p>
        </p:txBody>
      </p:sp>
      <p:sp>
        <p:nvSpPr>
          <p:cNvPr id="5" name="Footer Placeholder 4"/>
          <p:cNvSpPr>
            <a:spLocks noGrp="1"/>
          </p:cNvSpPr>
          <p:nvPr>
            <p:ph type="ftr" sz="quarter" idx="11"/>
          </p:nvPr>
        </p:nvSpPr>
        <p:spPr/>
        <p:txBody>
          <a:bodyPr/>
          <a:lstStyle/>
          <a:p>
            <a:endParaRPr lang="ja-JP" altLang="en-US"/>
          </a:p>
        </p:txBody>
      </p:sp>
      <p:sp>
        <p:nvSpPr>
          <p:cNvPr id="6" name="Slide Number Placeholder 5"/>
          <p:cNvSpPr>
            <a:spLocks noGrp="1"/>
          </p:cNvSpPr>
          <p:nvPr>
            <p:ph type="sldNum" sz="quarter" idx="12"/>
          </p:nvPr>
        </p:nvSpPr>
        <p:spPr/>
        <p:txBody>
          <a:bodyPr/>
          <a:lstStyle/>
          <a:p>
            <a:fld id="{F3334D7B-CA64-4E4D-9449-5C6E79CC158A}" type="slidenum">
              <a:rPr lang="ja-JP" altLang="en-US" smtClean="0"/>
              <a:pPr/>
              <a:t>‹#›</a:t>
            </a:fld>
            <a:endParaRPr lang="ja-JP" alt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3210098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5"/>
            <a:ext cx="10058400" cy="1450757"/>
          </a:xfrm>
        </p:spPr>
        <p:txBody>
          <a:bodyPr/>
          <a:lstStyle>
            <a:lvl1pPr>
              <a:defRPr b="1">
                <a:latin typeface="メイリオ" panose="020B0604030504040204" pitchFamily="50" charset="-128"/>
                <a:ea typeface="メイリオ" panose="020B0604030504040204" pitchFamily="50" charset="-128"/>
              </a:defRPr>
            </a:lvl1pPr>
          </a:lstStyle>
          <a:p>
            <a:r>
              <a:rPr lang="ja-JP" altLang="en-US" dirty="0"/>
              <a:t>マスター タイトルの書式設定</a:t>
            </a:r>
            <a:endParaRPr lang="en-US" dirty="0"/>
          </a:p>
        </p:txBody>
      </p:sp>
      <p:sp>
        <p:nvSpPr>
          <p:cNvPr id="3" name="Content Placeholder 2"/>
          <p:cNvSpPr>
            <a:spLocks noGrp="1"/>
          </p:cNvSpPr>
          <p:nvPr>
            <p:ph sz="half" idx="1"/>
          </p:nvPr>
        </p:nvSpPr>
        <p:spPr>
          <a:xfrm>
            <a:off x="1097280" y="1845736"/>
            <a:ext cx="4937760" cy="4023359"/>
          </a:xfrm>
        </p:spPr>
        <p:txBody>
          <a:bodyPr>
            <a:normAutofit/>
          </a:bodyPr>
          <a:lstStyle>
            <a:lvl1pPr>
              <a:defRPr sz="2000">
                <a:latin typeface="メイリオ" panose="020B0604030504040204" pitchFamily="50" charset="-128"/>
                <a:ea typeface="メイリオ" panose="020B0604030504040204" pitchFamily="50" charset="-128"/>
              </a:defRPr>
            </a:lvl1pPr>
            <a:lvl2pPr>
              <a:defRPr sz="2000">
                <a:latin typeface="メイリオ" panose="020B0604030504040204" pitchFamily="50" charset="-128"/>
                <a:ea typeface="メイリオ" panose="020B0604030504040204" pitchFamily="50" charset="-128"/>
              </a:defRPr>
            </a:lvl2pPr>
            <a:lvl3pPr>
              <a:defRPr sz="2000">
                <a:latin typeface="メイリオ" panose="020B0604030504040204" pitchFamily="50" charset="-128"/>
                <a:ea typeface="メイリオ" panose="020B0604030504040204" pitchFamily="50" charset="-128"/>
              </a:defRPr>
            </a:lvl3pPr>
            <a:lvl4pPr>
              <a:defRPr sz="2000">
                <a:latin typeface="メイリオ" panose="020B0604030504040204" pitchFamily="50" charset="-128"/>
                <a:ea typeface="メイリオ" panose="020B0604030504040204" pitchFamily="50" charset="-128"/>
              </a:defRPr>
            </a:lvl4pPr>
            <a:lvl5pPr>
              <a:defRPr sz="2000">
                <a:latin typeface="メイリオ" panose="020B0604030504040204" pitchFamily="50" charset="-128"/>
                <a:ea typeface="メイリオ" panose="020B0604030504040204" pitchFamily="50" charset="-128"/>
              </a:defRPr>
            </a:lvl5p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4" name="Content Placeholder 3"/>
          <p:cNvSpPr>
            <a:spLocks noGrp="1"/>
          </p:cNvSpPr>
          <p:nvPr>
            <p:ph sz="half" idx="2"/>
          </p:nvPr>
        </p:nvSpPr>
        <p:spPr>
          <a:xfrm>
            <a:off x="6217921" y="1845735"/>
            <a:ext cx="4937760" cy="4023360"/>
          </a:xfrm>
        </p:spPr>
        <p:txBody>
          <a:bodyPr>
            <a:normAutofit/>
          </a:bodyPr>
          <a:lstStyle>
            <a:lvl1pPr>
              <a:defRPr sz="2000">
                <a:latin typeface="メイリオ" panose="020B0604030504040204" pitchFamily="50" charset="-128"/>
                <a:ea typeface="メイリオ" panose="020B0604030504040204" pitchFamily="50" charset="-128"/>
              </a:defRPr>
            </a:lvl1pPr>
            <a:lvl2pPr>
              <a:defRPr sz="2000">
                <a:latin typeface="メイリオ" panose="020B0604030504040204" pitchFamily="50" charset="-128"/>
                <a:ea typeface="メイリオ" panose="020B0604030504040204" pitchFamily="50" charset="-128"/>
              </a:defRPr>
            </a:lvl2pPr>
            <a:lvl3pPr>
              <a:defRPr sz="2000">
                <a:latin typeface="メイリオ" panose="020B0604030504040204" pitchFamily="50" charset="-128"/>
                <a:ea typeface="メイリオ" panose="020B0604030504040204" pitchFamily="50" charset="-128"/>
              </a:defRPr>
            </a:lvl3pPr>
            <a:lvl4pPr>
              <a:defRPr sz="2000">
                <a:latin typeface="メイリオ" panose="020B0604030504040204" pitchFamily="50" charset="-128"/>
                <a:ea typeface="メイリオ" panose="020B0604030504040204" pitchFamily="50" charset="-128"/>
              </a:defRPr>
            </a:lvl4pPr>
            <a:lvl5pPr>
              <a:defRPr sz="2000">
                <a:latin typeface="メイリオ" panose="020B0604030504040204" pitchFamily="50" charset="-128"/>
                <a:ea typeface="メイリオ" panose="020B0604030504040204" pitchFamily="50" charset="-128"/>
              </a:defRPr>
            </a:lvl5p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5" name="Date Placeholder 4"/>
          <p:cNvSpPr>
            <a:spLocks noGrp="1"/>
          </p:cNvSpPr>
          <p:nvPr>
            <p:ph type="dt" sz="half" idx="10"/>
          </p:nvPr>
        </p:nvSpPr>
        <p:spPr/>
        <p:txBody>
          <a:bodyPr/>
          <a:lstStyle/>
          <a:p>
            <a:fld id="{5E7E6E26-B037-43D3-8DFD-CC7C7AD54B92}" type="datetime1">
              <a:rPr lang="ja-JP" altLang="en-US" smtClean="0"/>
              <a:pPr/>
              <a:t>2022/10/26</a:t>
            </a:fld>
            <a:endParaRPr lang="ja-JP" altLang="en-US"/>
          </a:p>
        </p:txBody>
      </p:sp>
      <p:sp>
        <p:nvSpPr>
          <p:cNvPr id="6" name="Footer Placeholder 5"/>
          <p:cNvSpPr>
            <a:spLocks noGrp="1"/>
          </p:cNvSpPr>
          <p:nvPr>
            <p:ph type="ftr" sz="quarter" idx="11"/>
          </p:nvPr>
        </p:nvSpPr>
        <p:spPr/>
        <p:txBody>
          <a:bodyPr/>
          <a:lstStyle/>
          <a:p>
            <a:endParaRPr lang="ja-JP" altLang="en-US"/>
          </a:p>
        </p:txBody>
      </p:sp>
      <p:sp>
        <p:nvSpPr>
          <p:cNvPr id="7" name="Slide Number Placeholder 6"/>
          <p:cNvSpPr>
            <a:spLocks noGrp="1"/>
          </p:cNvSpPr>
          <p:nvPr>
            <p:ph type="sldNum" sz="quarter" idx="12"/>
          </p:nvPr>
        </p:nvSpPr>
        <p:spPr/>
        <p:txBody>
          <a:bodyPr/>
          <a:lstStyle/>
          <a:p>
            <a:fld id="{F3334D7B-CA64-4E4D-9449-5C6E79CC158A}" type="slidenum">
              <a:rPr lang="ja-JP" altLang="en-US" smtClean="0"/>
              <a:pPr/>
              <a:t>‹#›</a:t>
            </a:fld>
            <a:endParaRPr lang="ja-JP" altLang="en-US"/>
          </a:p>
        </p:txBody>
      </p:sp>
    </p:spTree>
    <p:extLst>
      <p:ext uri="{BB962C8B-B14F-4D97-AF65-F5344CB8AC3E}">
        <p14:creationId xmlns:p14="http://schemas.microsoft.com/office/powerpoint/2010/main" val="390619155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5"/>
            <a:ext cx="10058400" cy="1450757"/>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1097280" y="2582335"/>
            <a:ext cx="4937760" cy="328676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6217921"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6217921" y="2582334"/>
            <a:ext cx="4937760" cy="328676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CA6CA93B-6A04-4119-846A-058DAC1DA672}" type="datetime1">
              <a:rPr lang="ja-JP" altLang="en-US" smtClean="0"/>
              <a:pPr/>
              <a:t>2022/10/26</a:t>
            </a:fld>
            <a:endParaRPr lang="ja-JP" altLang="en-US"/>
          </a:p>
        </p:txBody>
      </p:sp>
      <p:sp>
        <p:nvSpPr>
          <p:cNvPr id="8" name="Footer Placeholder 7"/>
          <p:cNvSpPr>
            <a:spLocks noGrp="1"/>
          </p:cNvSpPr>
          <p:nvPr>
            <p:ph type="ftr" sz="quarter" idx="11"/>
          </p:nvPr>
        </p:nvSpPr>
        <p:spPr/>
        <p:txBody>
          <a:bodyPr/>
          <a:lstStyle/>
          <a:p>
            <a:endParaRPr lang="ja-JP" altLang="en-US"/>
          </a:p>
        </p:txBody>
      </p:sp>
      <p:sp>
        <p:nvSpPr>
          <p:cNvPr id="9" name="Slide Number Placeholder 8"/>
          <p:cNvSpPr>
            <a:spLocks noGrp="1"/>
          </p:cNvSpPr>
          <p:nvPr>
            <p:ph type="sldNum" sz="quarter" idx="12"/>
          </p:nvPr>
        </p:nvSpPr>
        <p:spPr/>
        <p:txBody>
          <a:bodyPr/>
          <a:lstStyle/>
          <a:p>
            <a:fld id="{F3334D7B-CA64-4E4D-9449-5C6E79CC158A}" type="slidenum">
              <a:rPr lang="ja-JP" altLang="en-US" smtClean="0"/>
              <a:pPr/>
              <a:t>‹#›</a:t>
            </a:fld>
            <a:endParaRPr lang="ja-JP" altLang="en-US"/>
          </a:p>
        </p:txBody>
      </p:sp>
    </p:spTree>
    <p:extLst>
      <p:ext uri="{BB962C8B-B14F-4D97-AF65-F5344CB8AC3E}">
        <p14:creationId xmlns:p14="http://schemas.microsoft.com/office/powerpoint/2010/main" val="408018712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E6350FA6-B10C-4E86-BCF6-F398DFD4D3DC}" type="datetime1">
              <a:rPr lang="ja-JP" altLang="en-US" smtClean="0"/>
              <a:pPr/>
              <a:t>2022/10/26</a:t>
            </a:fld>
            <a:endParaRPr lang="ja-JP" altLang="en-US"/>
          </a:p>
        </p:txBody>
      </p:sp>
      <p:sp>
        <p:nvSpPr>
          <p:cNvPr id="4" name="Footer Placeholder 3"/>
          <p:cNvSpPr>
            <a:spLocks noGrp="1"/>
          </p:cNvSpPr>
          <p:nvPr>
            <p:ph type="ftr" sz="quarter" idx="11"/>
          </p:nvPr>
        </p:nvSpPr>
        <p:spPr/>
        <p:txBody>
          <a:bodyPr/>
          <a:lstStyle/>
          <a:p>
            <a:endParaRPr lang="ja-JP" altLang="en-US"/>
          </a:p>
        </p:txBody>
      </p:sp>
      <p:sp>
        <p:nvSpPr>
          <p:cNvPr id="5" name="Slide Number Placeholder 4"/>
          <p:cNvSpPr>
            <a:spLocks noGrp="1"/>
          </p:cNvSpPr>
          <p:nvPr>
            <p:ph type="sldNum" sz="quarter" idx="12"/>
          </p:nvPr>
        </p:nvSpPr>
        <p:spPr/>
        <p:txBody>
          <a:bodyPr/>
          <a:lstStyle/>
          <a:p>
            <a:fld id="{F3334D7B-CA64-4E4D-9449-5C6E79CC158A}" type="slidenum">
              <a:rPr lang="ja-JP" altLang="en-US" smtClean="0"/>
              <a:pPr/>
              <a:t>‹#›</a:t>
            </a:fld>
            <a:endParaRPr lang="ja-JP" altLang="en-US"/>
          </a:p>
        </p:txBody>
      </p:sp>
    </p:spTree>
    <p:extLst>
      <p:ext uri="{BB962C8B-B14F-4D97-AF65-F5344CB8AC3E}">
        <p14:creationId xmlns:p14="http://schemas.microsoft.com/office/powerpoint/2010/main" val="28005919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白紙">
    <p:spTree>
      <p:nvGrpSpPr>
        <p:cNvPr id="1" name=""/>
        <p:cNvGrpSpPr/>
        <p:nvPr/>
      </p:nvGrpSpPr>
      <p:grpSpPr>
        <a:xfrm>
          <a:off x="0" y="0"/>
          <a:ext cx="0" cy="0"/>
          <a:chOff x="0" y="0"/>
          <a:chExt cx="0" cy="0"/>
        </a:xfrm>
      </p:grpSpPr>
      <p:sp>
        <p:nvSpPr>
          <p:cNvPr id="5" name="Rectangle 4"/>
          <p:cNvSpPr/>
          <p:nvPr/>
        </p:nvSpPr>
        <p:spPr>
          <a:xfrm>
            <a:off x="3176"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6"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97A3036D-C6D5-46C6-A7BA-AB7FEA0FE1F0}" type="datetime1">
              <a:rPr lang="ja-JP" altLang="en-US" smtClean="0"/>
              <a:pPr/>
              <a:t>2022/10/26</a:t>
            </a:fld>
            <a:endParaRPr lang="ja-JP" alt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ja-JP" altLang="en-US"/>
          </a:p>
        </p:txBody>
      </p:sp>
      <p:sp>
        <p:nvSpPr>
          <p:cNvPr id="9" name="Slide Number Placeholder 8"/>
          <p:cNvSpPr>
            <a:spLocks noGrp="1"/>
          </p:cNvSpPr>
          <p:nvPr>
            <p:ph type="sldNum" sz="quarter" idx="12"/>
          </p:nvPr>
        </p:nvSpPr>
        <p:spPr/>
        <p:txBody>
          <a:bodyPr/>
          <a:lstStyle/>
          <a:p>
            <a:fld id="{F3334D7B-CA64-4E4D-9449-5C6E79CC158A}" type="slidenum">
              <a:rPr lang="ja-JP" altLang="en-US" smtClean="0"/>
              <a:pPr/>
              <a:t>‹#›</a:t>
            </a:fld>
            <a:endParaRPr lang="ja-JP" altLang="en-US"/>
          </a:p>
        </p:txBody>
      </p:sp>
    </p:spTree>
    <p:extLst>
      <p:ext uri="{BB962C8B-B14F-4D97-AF65-F5344CB8AC3E}">
        <p14:creationId xmlns:p14="http://schemas.microsoft.com/office/powerpoint/2010/main" val="344895484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タイトル付きの&#10;コンテンツ">
    <p:spTree>
      <p:nvGrpSpPr>
        <p:cNvPr id="1" name=""/>
        <p:cNvGrpSpPr/>
        <p:nvPr/>
      </p:nvGrpSpPr>
      <p:grpSpPr>
        <a:xfrm>
          <a:off x="0" y="0"/>
          <a:ext cx="0" cy="0"/>
          <a:chOff x="0" y="0"/>
          <a:chExt cx="0" cy="0"/>
        </a:xfrm>
      </p:grpSpPr>
      <p:sp>
        <p:nvSpPr>
          <p:cNvPr id="8" name="Rectangle 7"/>
          <p:cNvSpPr/>
          <p:nvPr/>
        </p:nvSpPr>
        <p:spPr>
          <a:xfrm>
            <a:off x="17"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ja-JP" altLang="en-US"/>
              <a:t>マスター タイトルの書式設定</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a:xfrm>
            <a:off x="465513" y="6459787"/>
            <a:ext cx="2618510" cy="365125"/>
          </a:xfrm>
        </p:spPr>
        <p:txBody>
          <a:bodyPr/>
          <a:lstStyle>
            <a:lvl1pPr algn="l">
              <a:defRPr/>
            </a:lvl1pPr>
          </a:lstStyle>
          <a:p>
            <a:fld id="{7DD73DA1-8282-47D6-A01B-31A6EC89F92C}" type="datetime1">
              <a:rPr lang="ja-JP" altLang="en-US" smtClean="0"/>
              <a:pPr/>
              <a:t>2022/10/26</a:t>
            </a:fld>
            <a:endParaRPr lang="ja-JP" altLang="en-US"/>
          </a:p>
        </p:txBody>
      </p:sp>
      <p:sp>
        <p:nvSpPr>
          <p:cNvPr id="6" name="Footer Placeholder 5"/>
          <p:cNvSpPr>
            <a:spLocks noGrp="1"/>
          </p:cNvSpPr>
          <p:nvPr>
            <p:ph type="ftr" sz="quarter" idx="11"/>
          </p:nvPr>
        </p:nvSpPr>
        <p:spPr>
          <a:xfrm>
            <a:off x="4800600" y="6459787"/>
            <a:ext cx="4648200" cy="365125"/>
          </a:xfrm>
        </p:spPr>
        <p:txBody>
          <a:bodyPr/>
          <a:lstStyle>
            <a:lvl1pPr algn="l">
              <a:defRPr>
                <a:solidFill>
                  <a:schemeClr val="tx2"/>
                </a:solidFill>
              </a:defRPr>
            </a:lvl1pPr>
          </a:lstStyle>
          <a:p>
            <a:endParaRPr lang="ja-JP" altLang="en-US">
              <a:solidFill>
                <a:srgbClr val="344068"/>
              </a:solidFill>
            </a:endParaRPr>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F3334D7B-CA64-4E4D-9449-5C6E79CC158A}" type="slidenum">
              <a:rPr lang="ja-JP" altLang="en-US" smtClean="0">
                <a:solidFill>
                  <a:srgbClr val="344068"/>
                </a:solidFill>
              </a:rPr>
              <a:pPr/>
              <a:t>‹#›</a:t>
            </a:fld>
            <a:endParaRPr lang="ja-JP" altLang="en-US">
              <a:solidFill>
                <a:srgbClr val="344068"/>
              </a:solidFill>
            </a:endParaRPr>
          </a:p>
        </p:txBody>
      </p:sp>
    </p:spTree>
    <p:extLst>
      <p:ext uri="{BB962C8B-B14F-4D97-AF65-F5344CB8AC3E}">
        <p14:creationId xmlns:p14="http://schemas.microsoft.com/office/powerpoint/2010/main" val="6786205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latin typeface="メイリオ" panose="020B0604030504040204" pitchFamily="50" charset="-128"/>
                <a:ea typeface="メイリオ" panose="020B0604030504040204" pitchFamily="50" charset="-128"/>
              </a:defRPr>
            </a:lvl1pPr>
          </a:lstStyle>
          <a:p>
            <a:r>
              <a:rPr lang="ja-JP" altLang="en-US" dirty="0"/>
              <a:t>マスター タイトルの書式設定</a:t>
            </a:r>
            <a:endParaRPr lang="en-US" dirty="0"/>
          </a:p>
        </p:txBody>
      </p:sp>
      <p:sp>
        <p:nvSpPr>
          <p:cNvPr id="3" name="Content Placeholder 2"/>
          <p:cNvSpPr>
            <a:spLocks noGrp="1"/>
          </p:cNvSpPr>
          <p:nvPr>
            <p:ph idx="1"/>
          </p:nvPr>
        </p:nvSpPr>
        <p:spPr/>
        <p:txBody>
          <a:bodyPr>
            <a:normAutofit/>
          </a:bodyPr>
          <a:lstStyle>
            <a:lvl1pPr>
              <a:lnSpc>
                <a:spcPts val="2600"/>
              </a:lnSpc>
              <a:spcBef>
                <a:spcPts val="600"/>
              </a:spcBef>
              <a:spcAft>
                <a:spcPts val="600"/>
              </a:spcAft>
              <a:defRPr sz="2000">
                <a:latin typeface="メイリオ" panose="020B0604030504040204" pitchFamily="50" charset="-128"/>
                <a:ea typeface="メイリオ" panose="020B0604030504040204" pitchFamily="50" charset="-128"/>
              </a:defRPr>
            </a:lvl1pPr>
            <a:lvl2pPr>
              <a:lnSpc>
                <a:spcPts val="2600"/>
              </a:lnSpc>
              <a:spcBef>
                <a:spcPts val="600"/>
              </a:spcBef>
              <a:spcAft>
                <a:spcPts val="600"/>
              </a:spcAft>
              <a:defRPr sz="2000">
                <a:latin typeface="メイリオ" panose="020B0604030504040204" pitchFamily="50" charset="-128"/>
                <a:ea typeface="メイリオ" panose="020B0604030504040204" pitchFamily="50" charset="-128"/>
              </a:defRPr>
            </a:lvl2pPr>
            <a:lvl3pPr>
              <a:defRPr sz="2000">
                <a:latin typeface="メイリオ" panose="020B0604030504040204" pitchFamily="50" charset="-128"/>
                <a:ea typeface="メイリオ" panose="020B0604030504040204" pitchFamily="50" charset="-128"/>
              </a:defRPr>
            </a:lvl3pPr>
            <a:lvl4pPr>
              <a:defRPr sz="2000">
                <a:latin typeface="メイリオ" panose="020B0604030504040204" pitchFamily="50" charset="-128"/>
                <a:ea typeface="メイリオ" panose="020B0604030504040204" pitchFamily="50" charset="-128"/>
              </a:defRPr>
            </a:lvl4pPr>
            <a:lvl5pPr>
              <a:defRPr sz="2000">
                <a:latin typeface="メイリオ" panose="020B0604030504040204" pitchFamily="50" charset="-128"/>
                <a:ea typeface="メイリオ" panose="020B0604030504040204" pitchFamily="50" charset="-128"/>
              </a:defRPr>
            </a:lvl5p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4" name="Date Placeholder 3"/>
          <p:cNvSpPr>
            <a:spLocks noGrp="1"/>
          </p:cNvSpPr>
          <p:nvPr>
            <p:ph type="dt" sz="half" idx="10"/>
          </p:nvPr>
        </p:nvSpPr>
        <p:spPr/>
        <p:txBody>
          <a:bodyPr/>
          <a:lstStyle/>
          <a:p>
            <a:fld id="{5F688FE1-34A5-49AA-9E70-3D5E22D66E88}" type="datetime1">
              <a:rPr kumimoji="1" lang="ja-JP" altLang="en-US" smtClean="0"/>
              <a:t>2022/10/26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3334D7B-CA64-4E4D-9449-5C6E79CC158A}" type="slidenum">
              <a:rPr lang="ja-JP" altLang="en-US" smtClean="0"/>
              <a:pPr/>
              <a:t>‹#›</a:t>
            </a:fld>
            <a:endParaRPr lang="ja-JP" altLang="en-US" dirty="0"/>
          </a:p>
        </p:txBody>
      </p:sp>
    </p:spTree>
    <p:extLst>
      <p:ext uri="{BB962C8B-B14F-4D97-AF65-F5344CB8AC3E}">
        <p14:creationId xmlns:p14="http://schemas.microsoft.com/office/powerpoint/2010/main" val="250294255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spTree>
      <p:nvGrpSpPr>
        <p:cNvPr id="1" name=""/>
        <p:cNvGrpSpPr/>
        <p:nvPr/>
      </p:nvGrpSpPr>
      <p:grpSpPr>
        <a:xfrm>
          <a:off x="0" y="0"/>
          <a:ext cx="0" cy="0"/>
          <a:chOff x="0" y="0"/>
          <a:chExt cx="0" cy="0"/>
        </a:xfrm>
      </p:grpSpPr>
      <p:sp>
        <p:nvSpPr>
          <p:cNvPr id="8" name="Rectangle 7"/>
          <p:cNvSpPr/>
          <p:nvPr/>
        </p:nvSpPr>
        <p:spPr>
          <a:xfrm>
            <a:off x="1"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6"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tIns="0" bIns="0" anchor="b">
            <a:noAutofit/>
          </a:bodyPr>
          <a:lstStyle>
            <a:lvl1pPr>
              <a:defRPr sz="3600" b="0">
                <a:solidFill>
                  <a:srgbClr val="FFFFFF"/>
                </a:solidFill>
              </a:defRPr>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図を追加</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AD080C1D-9D53-4CBE-B5BC-55F408086C52}" type="datetime1">
              <a:rPr lang="ja-JP" altLang="en-US" smtClean="0"/>
              <a:pPr/>
              <a:t>2022/10/26</a:t>
            </a:fld>
            <a:endParaRPr lang="ja-JP" altLang="en-US"/>
          </a:p>
        </p:txBody>
      </p:sp>
      <p:sp>
        <p:nvSpPr>
          <p:cNvPr id="6" name="Footer Placeholder 5"/>
          <p:cNvSpPr>
            <a:spLocks noGrp="1"/>
          </p:cNvSpPr>
          <p:nvPr>
            <p:ph type="ftr" sz="quarter" idx="11"/>
          </p:nvPr>
        </p:nvSpPr>
        <p:spPr/>
        <p:txBody>
          <a:bodyPr/>
          <a:lstStyle/>
          <a:p>
            <a:endParaRPr lang="ja-JP" altLang="en-US"/>
          </a:p>
        </p:txBody>
      </p:sp>
      <p:sp>
        <p:nvSpPr>
          <p:cNvPr id="7" name="Slide Number Placeholder 6"/>
          <p:cNvSpPr>
            <a:spLocks noGrp="1"/>
          </p:cNvSpPr>
          <p:nvPr>
            <p:ph type="sldNum" sz="quarter" idx="12"/>
          </p:nvPr>
        </p:nvSpPr>
        <p:spPr/>
        <p:txBody>
          <a:bodyPr/>
          <a:lstStyle/>
          <a:p>
            <a:fld id="{F3334D7B-CA64-4E4D-9449-5C6E79CC158A}" type="slidenum">
              <a:rPr lang="ja-JP" altLang="en-US" smtClean="0"/>
              <a:pPr/>
              <a:t>‹#›</a:t>
            </a:fld>
            <a:endParaRPr lang="ja-JP" altLang="en-US"/>
          </a:p>
        </p:txBody>
      </p:sp>
    </p:spTree>
    <p:extLst>
      <p:ext uri="{BB962C8B-B14F-4D97-AF65-F5344CB8AC3E}">
        <p14:creationId xmlns:p14="http://schemas.microsoft.com/office/powerpoint/2010/main" val="147071546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EFF222D1-91D2-4FB4-8150-BD623B95B5A1}" type="datetime1">
              <a:rPr lang="ja-JP" altLang="en-US" smtClean="0"/>
              <a:pPr/>
              <a:t>2022/10/26</a:t>
            </a:fld>
            <a:endParaRPr lang="ja-JP" altLang="en-US"/>
          </a:p>
        </p:txBody>
      </p:sp>
      <p:sp>
        <p:nvSpPr>
          <p:cNvPr id="5" name="Footer Placeholder 4"/>
          <p:cNvSpPr>
            <a:spLocks noGrp="1"/>
          </p:cNvSpPr>
          <p:nvPr>
            <p:ph type="ftr" sz="quarter" idx="11"/>
          </p:nvPr>
        </p:nvSpPr>
        <p:spPr/>
        <p:txBody>
          <a:bodyPr/>
          <a:lstStyle/>
          <a:p>
            <a:endParaRPr lang="ja-JP" altLang="en-US"/>
          </a:p>
        </p:txBody>
      </p:sp>
      <p:sp>
        <p:nvSpPr>
          <p:cNvPr id="6" name="Slide Number Placeholder 5"/>
          <p:cNvSpPr>
            <a:spLocks noGrp="1"/>
          </p:cNvSpPr>
          <p:nvPr>
            <p:ph type="sldNum" sz="quarter" idx="12"/>
          </p:nvPr>
        </p:nvSpPr>
        <p:spPr/>
        <p:txBody>
          <a:bodyPr/>
          <a:lstStyle/>
          <a:p>
            <a:fld id="{F3334D7B-CA64-4E4D-9449-5C6E79CC158A}" type="slidenum">
              <a:rPr lang="ja-JP" altLang="en-US" smtClean="0"/>
              <a:pPr/>
              <a:t>‹#›</a:t>
            </a:fld>
            <a:endParaRPr lang="ja-JP" altLang="en-US"/>
          </a:p>
        </p:txBody>
      </p:sp>
    </p:spTree>
    <p:extLst>
      <p:ext uri="{BB962C8B-B14F-4D97-AF65-F5344CB8AC3E}">
        <p14:creationId xmlns:p14="http://schemas.microsoft.com/office/powerpoint/2010/main" val="12133971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縦書きタイトルと&#10;縦書きテキスト">
    <p:spTree>
      <p:nvGrpSpPr>
        <p:cNvPr id="1" name=""/>
        <p:cNvGrpSpPr/>
        <p:nvPr/>
      </p:nvGrpSpPr>
      <p:grpSpPr>
        <a:xfrm>
          <a:off x="0" y="0"/>
          <a:ext cx="0" cy="0"/>
          <a:chOff x="0" y="0"/>
          <a:chExt cx="0" cy="0"/>
        </a:xfrm>
      </p:grpSpPr>
      <p:sp>
        <p:nvSpPr>
          <p:cNvPr id="7" name="Rectangle 6"/>
          <p:cNvSpPr/>
          <p:nvPr/>
        </p:nvSpPr>
        <p:spPr>
          <a:xfrm>
            <a:off x="3176"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6"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1C255F1C-F294-44FA-B4D2-2C666E22DE73}" type="datetime1">
              <a:rPr lang="ja-JP" altLang="en-US" smtClean="0"/>
              <a:pPr/>
              <a:t>2022/10/26</a:t>
            </a:fld>
            <a:endParaRPr lang="ja-JP" altLang="en-US"/>
          </a:p>
        </p:txBody>
      </p:sp>
      <p:sp>
        <p:nvSpPr>
          <p:cNvPr id="5" name="Footer Placeholder 4"/>
          <p:cNvSpPr>
            <a:spLocks noGrp="1"/>
          </p:cNvSpPr>
          <p:nvPr>
            <p:ph type="ftr" sz="quarter" idx="11"/>
          </p:nvPr>
        </p:nvSpPr>
        <p:spPr/>
        <p:txBody>
          <a:bodyPr/>
          <a:lstStyle/>
          <a:p>
            <a:endParaRPr lang="ja-JP" altLang="en-US"/>
          </a:p>
        </p:txBody>
      </p:sp>
      <p:sp>
        <p:nvSpPr>
          <p:cNvPr id="6" name="Slide Number Placeholder 5"/>
          <p:cNvSpPr>
            <a:spLocks noGrp="1"/>
          </p:cNvSpPr>
          <p:nvPr>
            <p:ph type="sldNum" sz="quarter" idx="12"/>
          </p:nvPr>
        </p:nvSpPr>
        <p:spPr/>
        <p:txBody>
          <a:bodyPr/>
          <a:lstStyle/>
          <a:p>
            <a:fld id="{F3334D7B-CA64-4E4D-9449-5C6E79CC158A}" type="slidenum">
              <a:rPr lang="ja-JP" altLang="en-US" smtClean="0"/>
              <a:pPr/>
              <a:t>‹#›</a:t>
            </a:fld>
            <a:endParaRPr lang="ja-JP" altLang="en-US"/>
          </a:p>
        </p:txBody>
      </p:sp>
    </p:spTree>
    <p:extLst>
      <p:ext uri="{BB962C8B-B14F-4D97-AF65-F5344CB8AC3E}">
        <p14:creationId xmlns:p14="http://schemas.microsoft.com/office/powerpoint/2010/main" val="37012567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セクション見出し">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1">
                <a:solidFill>
                  <a:schemeClr val="tx1">
                    <a:lumMod val="85000"/>
                    <a:lumOff val="15000"/>
                  </a:schemeClr>
                </a:solidFill>
                <a:latin typeface="メイリオ" panose="020B0604030504040204" pitchFamily="50" charset="-128"/>
                <a:ea typeface="メイリオ" panose="020B0604030504040204" pitchFamily="50" charset="-128"/>
              </a:defRPr>
            </a:lvl1pPr>
          </a:lstStyle>
          <a:p>
            <a:r>
              <a:rPr lang="ja-JP" altLang="en-US" dirty="0"/>
              <a:t>マスター タイトルの書式設定</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b="1" cap="all" spc="200" baseline="0">
                <a:solidFill>
                  <a:schemeClr val="tx2"/>
                </a:solidFill>
                <a:latin typeface="メイリオ" panose="020B0604030504040204" pitchFamily="50" charset="-128"/>
                <a:ea typeface="メイリオ" panose="020B0604030504040204" pitchFamily="50" charset="-128"/>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dirty="0"/>
              <a:t>マスター テキストの書式設定</a:t>
            </a:r>
          </a:p>
        </p:txBody>
      </p:sp>
      <p:sp>
        <p:nvSpPr>
          <p:cNvPr id="4" name="Date Placeholder 3"/>
          <p:cNvSpPr>
            <a:spLocks noGrp="1"/>
          </p:cNvSpPr>
          <p:nvPr>
            <p:ph type="dt" sz="half" idx="10"/>
          </p:nvPr>
        </p:nvSpPr>
        <p:spPr/>
        <p:txBody>
          <a:bodyPr/>
          <a:lstStyle/>
          <a:p>
            <a:fld id="{DB0069A4-81CC-44CC-A995-621DD3289EE8}" type="datetime1">
              <a:rPr kumimoji="1" lang="ja-JP" altLang="en-US" smtClean="0"/>
              <a:t>2022/10/26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3334D7B-CA64-4E4D-9449-5C6E79CC158A}" type="slidenum">
              <a:rPr kumimoji="1" lang="ja-JP" altLang="en-US" smtClean="0"/>
              <a:t>‹#›</a:t>
            </a:fld>
            <a:endParaRPr kumimoji="1" lang="ja-JP" alt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713685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lvl1pPr>
              <a:defRPr b="1">
                <a:latin typeface="メイリオ" panose="020B0604030504040204" pitchFamily="50" charset="-128"/>
                <a:ea typeface="メイリオ" panose="020B0604030504040204" pitchFamily="50" charset="-128"/>
              </a:defRPr>
            </a:lvl1pPr>
          </a:lstStyle>
          <a:p>
            <a:r>
              <a:rPr lang="ja-JP" altLang="en-US" dirty="0"/>
              <a:t>マスター タイトルの書式設定</a:t>
            </a:r>
            <a:endParaRPr lang="en-US" dirty="0"/>
          </a:p>
        </p:txBody>
      </p:sp>
      <p:sp>
        <p:nvSpPr>
          <p:cNvPr id="3" name="Content Placeholder 2"/>
          <p:cNvSpPr>
            <a:spLocks noGrp="1"/>
          </p:cNvSpPr>
          <p:nvPr>
            <p:ph sz="half" idx="1"/>
          </p:nvPr>
        </p:nvSpPr>
        <p:spPr>
          <a:xfrm>
            <a:off x="1097280" y="1845734"/>
            <a:ext cx="4937760" cy="4023359"/>
          </a:xfrm>
        </p:spPr>
        <p:txBody>
          <a:bodyPr>
            <a:normAutofit/>
          </a:bodyPr>
          <a:lstStyle>
            <a:lvl1pPr>
              <a:defRPr sz="2000">
                <a:latin typeface="メイリオ" panose="020B0604030504040204" pitchFamily="50" charset="-128"/>
                <a:ea typeface="メイリオ" panose="020B0604030504040204" pitchFamily="50" charset="-128"/>
              </a:defRPr>
            </a:lvl1pPr>
            <a:lvl2pPr>
              <a:defRPr sz="2000">
                <a:latin typeface="メイリオ" panose="020B0604030504040204" pitchFamily="50" charset="-128"/>
                <a:ea typeface="メイリオ" panose="020B0604030504040204" pitchFamily="50" charset="-128"/>
              </a:defRPr>
            </a:lvl2pPr>
            <a:lvl3pPr>
              <a:defRPr sz="2000">
                <a:latin typeface="メイリオ" panose="020B0604030504040204" pitchFamily="50" charset="-128"/>
                <a:ea typeface="メイリオ" panose="020B0604030504040204" pitchFamily="50" charset="-128"/>
              </a:defRPr>
            </a:lvl3pPr>
            <a:lvl4pPr>
              <a:defRPr sz="2000">
                <a:latin typeface="メイリオ" panose="020B0604030504040204" pitchFamily="50" charset="-128"/>
                <a:ea typeface="メイリオ" panose="020B0604030504040204" pitchFamily="50" charset="-128"/>
              </a:defRPr>
            </a:lvl4pPr>
            <a:lvl5pPr>
              <a:defRPr sz="2000">
                <a:latin typeface="メイリオ" panose="020B0604030504040204" pitchFamily="50" charset="-128"/>
                <a:ea typeface="メイリオ" panose="020B0604030504040204" pitchFamily="50" charset="-128"/>
              </a:defRPr>
            </a:lvl5p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4" name="Content Placeholder 3"/>
          <p:cNvSpPr>
            <a:spLocks noGrp="1"/>
          </p:cNvSpPr>
          <p:nvPr>
            <p:ph sz="half" idx="2"/>
          </p:nvPr>
        </p:nvSpPr>
        <p:spPr>
          <a:xfrm>
            <a:off x="6217920" y="1845735"/>
            <a:ext cx="4937760" cy="4023360"/>
          </a:xfrm>
        </p:spPr>
        <p:txBody>
          <a:bodyPr>
            <a:normAutofit/>
          </a:bodyPr>
          <a:lstStyle>
            <a:lvl1pPr>
              <a:defRPr sz="2000">
                <a:latin typeface="メイリオ" panose="020B0604030504040204" pitchFamily="50" charset="-128"/>
                <a:ea typeface="メイリオ" panose="020B0604030504040204" pitchFamily="50" charset="-128"/>
              </a:defRPr>
            </a:lvl1pPr>
            <a:lvl2pPr>
              <a:defRPr sz="2000">
                <a:latin typeface="メイリオ" panose="020B0604030504040204" pitchFamily="50" charset="-128"/>
                <a:ea typeface="メイリオ" panose="020B0604030504040204" pitchFamily="50" charset="-128"/>
              </a:defRPr>
            </a:lvl2pPr>
            <a:lvl3pPr>
              <a:defRPr sz="2000">
                <a:latin typeface="メイリオ" panose="020B0604030504040204" pitchFamily="50" charset="-128"/>
                <a:ea typeface="メイリオ" panose="020B0604030504040204" pitchFamily="50" charset="-128"/>
              </a:defRPr>
            </a:lvl3pPr>
            <a:lvl4pPr>
              <a:defRPr sz="2000">
                <a:latin typeface="メイリオ" panose="020B0604030504040204" pitchFamily="50" charset="-128"/>
                <a:ea typeface="メイリオ" panose="020B0604030504040204" pitchFamily="50" charset="-128"/>
              </a:defRPr>
            </a:lvl4pPr>
            <a:lvl5pPr>
              <a:defRPr sz="2000">
                <a:latin typeface="メイリオ" panose="020B0604030504040204" pitchFamily="50" charset="-128"/>
                <a:ea typeface="メイリオ" panose="020B0604030504040204" pitchFamily="50" charset="-128"/>
              </a:defRPr>
            </a:lvl5p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5" name="Date Placeholder 4"/>
          <p:cNvSpPr>
            <a:spLocks noGrp="1"/>
          </p:cNvSpPr>
          <p:nvPr>
            <p:ph type="dt" sz="half" idx="10"/>
          </p:nvPr>
        </p:nvSpPr>
        <p:spPr/>
        <p:txBody>
          <a:bodyPr/>
          <a:lstStyle/>
          <a:p>
            <a:fld id="{ADA0C8BF-545A-444B-858A-C91C1A52BD1E}" type="datetime1">
              <a:rPr kumimoji="1" lang="ja-JP" altLang="en-US" smtClean="0"/>
              <a:t>2022/10/26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F3334D7B-CA64-4E4D-9449-5C6E79CC158A}" type="slidenum">
              <a:rPr kumimoji="1" lang="ja-JP" altLang="en-US" smtClean="0"/>
              <a:t>‹#›</a:t>
            </a:fld>
            <a:endParaRPr kumimoji="1" lang="ja-JP" altLang="en-US"/>
          </a:p>
        </p:txBody>
      </p:sp>
    </p:spTree>
    <p:extLst>
      <p:ext uri="{BB962C8B-B14F-4D97-AF65-F5344CB8AC3E}">
        <p14:creationId xmlns:p14="http://schemas.microsoft.com/office/powerpoint/2010/main" val="27514279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1097280" y="2582335"/>
            <a:ext cx="4937760" cy="328676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6217920" y="2582334"/>
            <a:ext cx="4937760" cy="328676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51EEFC-24B1-47D5-8140-66B95917DE50}" type="datetime1">
              <a:rPr kumimoji="1" lang="ja-JP" altLang="en-US" smtClean="0"/>
              <a:t>2022/10/26</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F3334D7B-CA64-4E4D-9449-5C6E79CC158A}" type="slidenum">
              <a:rPr kumimoji="1" lang="ja-JP" altLang="en-US" smtClean="0"/>
              <a:t>‹#›</a:t>
            </a:fld>
            <a:endParaRPr kumimoji="1" lang="ja-JP" altLang="en-US"/>
          </a:p>
        </p:txBody>
      </p:sp>
    </p:spTree>
    <p:extLst>
      <p:ext uri="{BB962C8B-B14F-4D97-AF65-F5344CB8AC3E}">
        <p14:creationId xmlns:p14="http://schemas.microsoft.com/office/powerpoint/2010/main" val="22827353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90B28CFE-EB5F-4639-9192-467ACB078C2E}" type="datetime1">
              <a:rPr kumimoji="1" lang="ja-JP" altLang="en-US" smtClean="0"/>
              <a:t>2022/10/26</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F3334D7B-CA64-4E4D-9449-5C6E79CC158A}" type="slidenum">
              <a:rPr kumimoji="1" lang="ja-JP" altLang="en-US" smtClean="0"/>
              <a:t>‹#›</a:t>
            </a:fld>
            <a:endParaRPr kumimoji="1" lang="ja-JP" altLang="en-US"/>
          </a:p>
        </p:txBody>
      </p:sp>
    </p:spTree>
    <p:extLst>
      <p:ext uri="{BB962C8B-B14F-4D97-AF65-F5344CB8AC3E}">
        <p14:creationId xmlns:p14="http://schemas.microsoft.com/office/powerpoint/2010/main" val="34963364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白紙">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21887638-7418-4FC7-AED9-0F976C4E50D3}" type="datetime1">
              <a:rPr kumimoji="1" lang="ja-JP" altLang="en-US" smtClean="0"/>
              <a:t>2022/10/26</a:t>
            </a:fld>
            <a:endParaRPr kumimoji="1" lang="ja-JP" alt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kumimoji="1" lang="ja-JP" altLang="en-US"/>
          </a:p>
        </p:txBody>
      </p:sp>
      <p:sp>
        <p:nvSpPr>
          <p:cNvPr id="9" name="Slide Number Placeholder 8"/>
          <p:cNvSpPr>
            <a:spLocks noGrp="1"/>
          </p:cNvSpPr>
          <p:nvPr>
            <p:ph type="sldNum" sz="quarter" idx="12"/>
          </p:nvPr>
        </p:nvSpPr>
        <p:spPr/>
        <p:txBody>
          <a:bodyPr/>
          <a:lstStyle/>
          <a:p>
            <a:fld id="{F3334D7B-CA64-4E4D-9449-5C6E79CC158A}" type="slidenum">
              <a:rPr kumimoji="1" lang="ja-JP" altLang="en-US" smtClean="0"/>
              <a:t>‹#›</a:t>
            </a:fld>
            <a:endParaRPr kumimoji="1" lang="ja-JP" altLang="en-US"/>
          </a:p>
        </p:txBody>
      </p:sp>
    </p:spTree>
    <p:extLst>
      <p:ext uri="{BB962C8B-B14F-4D97-AF65-F5344CB8AC3E}">
        <p14:creationId xmlns:p14="http://schemas.microsoft.com/office/powerpoint/2010/main" val="17943662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タイトル付きの&#10;コンテンツ">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ja-JP" altLang="en-US"/>
              <a:t>マスター タイトルの書式設定</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A284C228-922D-4570-B2FC-7AAADB2C5A3F}" type="datetime1">
              <a:rPr kumimoji="1" lang="ja-JP" altLang="en-US" smtClean="0"/>
              <a:t>2022/10/26</a:t>
            </a:fld>
            <a:endParaRPr kumimoji="1" lang="ja-JP" alt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kumimoji="1" lang="ja-JP" alt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F3334D7B-CA64-4E4D-9449-5C6E79CC158A}" type="slidenum">
              <a:rPr kumimoji="1" lang="ja-JP" altLang="en-US" smtClean="0"/>
              <a:t>‹#›</a:t>
            </a:fld>
            <a:endParaRPr kumimoji="1" lang="ja-JP" altLang="en-US"/>
          </a:p>
        </p:txBody>
      </p:sp>
    </p:spTree>
    <p:extLst>
      <p:ext uri="{BB962C8B-B14F-4D97-AF65-F5344CB8AC3E}">
        <p14:creationId xmlns:p14="http://schemas.microsoft.com/office/powerpoint/2010/main" val="6039814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tIns="0" bIns="0" anchor="b">
            <a:noAutofit/>
          </a:bodyPr>
          <a:lstStyle>
            <a:lvl1pPr>
              <a:defRPr sz="3600" b="0">
                <a:solidFill>
                  <a:srgbClr val="FFFFFF"/>
                </a:solidFill>
              </a:defRPr>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図を追加</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AF62D937-7448-4C8A-8638-145414983F90}" type="datetime1">
              <a:rPr kumimoji="1" lang="ja-JP" altLang="en-US" smtClean="0"/>
              <a:t>2022/10/26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F3334D7B-CA64-4E4D-9449-5C6E79CC158A}" type="slidenum">
              <a:rPr kumimoji="1" lang="ja-JP" altLang="en-US" smtClean="0"/>
              <a:t>‹#›</a:t>
            </a:fld>
            <a:endParaRPr kumimoji="1" lang="ja-JP" altLang="en-US"/>
          </a:p>
        </p:txBody>
      </p:sp>
    </p:spTree>
    <p:extLst>
      <p:ext uri="{BB962C8B-B14F-4D97-AF65-F5344CB8AC3E}">
        <p14:creationId xmlns:p14="http://schemas.microsoft.com/office/powerpoint/2010/main" val="16947440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ja-JP" altLang="en-US" dirty="0"/>
              <a:t>マスター タイトルの書式設定</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A3B9D203-80ED-414A-81F7-F1419EF81512}" type="datetime1">
              <a:rPr kumimoji="1" lang="ja-JP" altLang="en-US" smtClean="0"/>
              <a:t>2022/10/26</a:t>
            </a:fld>
            <a:endParaRPr kumimoji="1" lang="ja-JP" alt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kumimoji="1" lang="ja-JP" alt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F3334D7B-CA64-4E4D-9449-5C6E79CC158A}" type="slidenum">
              <a:rPr kumimoji="1" lang="ja-JP" altLang="en-US" smtClean="0"/>
              <a:t>‹#›</a:t>
            </a:fld>
            <a:endParaRPr kumimoji="1" lang="ja-JP" alt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59736972"/>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sldNum="0" hdr="0" ftr="0" dt="0"/>
  <p:txStyles>
    <p:titleStyle>
      <a:lvl1pPr algn="l" defTabSz="914400" rtl="0" eaLnBrk="1" latinLnBrk="0" hangingPunct="1">
        <a:lnSpc>
          <a:spcPct val="85000"/>
        </a:lnSpc>
        <a:spcBef>
          <a:spcPct val="0"/>
        </a:spcBef>
        <a:buNone/>
        <a:defRPr kumimoji="1" sz="4800" b="1" kern="1200" spc="-50" baseline="0">
          <a:solidFill>
            <a:schemeClr val="tx1">
              <a:lumMod val="75000"/>
              <a:lumOff val="25000"/>
            </a:schemeClr>
          </a:solidFill>
          <a:latin typeface="メイリオ" panose="020B0604030504040204" pitchFamily="50" charset="-128"/>
          <a:ea typeface="メイリオ" panose="020B0604030504040204" pitchFamily="50" charset="-128"/>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kumimoji="1" sz="2000" kern="1200">
          <a:solidFill>
            <a:schemeClr val="tx1">
              <a:lumMod val="75000"/>
              <a:lumOff val="25000"/>
            </a:schemeClr>
          </a:solidFill>
          <a:latin typeface="メイリオ" panose="020B0604030504040204" pitchFamily="50" charset="-128"/>
          <a:ea typeface="メイリオ" panose="020B0604030504040204" pitchFamily="50" charset="-128"/>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2000" kern="1200">
          <a:solidFill>
            <a:schemeClr val="tx1">
              <a:lumMod val="75000"/>
              <a:lumOff val="25000"/>
            </a:schemeClr>
          </a:solidFill>
          <a:latin typeface="メイリオ" panose="020B0604030504040204" pitchFamily="50" charset="-128"/>
          <a:ea typeface="メイリオ" panose="020B0604030504040204" pitchFamily="50" charset="-128"/>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2000" kern="1200">
          <a:solidFill>
            <a:schemeClr val="tx1">
              <a:lumMod val="75000"/>
              <a:lumOff val="25000"/>
            </a:schemeClr>
          </a:solidFill>
          <a:latin typeface="メイリオ" panose="020B0604030504040204" pitchFamily="50" charset="-128"/>
          <a:ea typeface="メイリオ" panose="020B0604030504040204" pitchFamily="50" charset="-128"/>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2000" kern="1200">
          <a:solidFill>
            <a:schemeClr val="tx1">
              <a:lumMod val="75000"/>
              <a:lumOff val="25000"/>
            </a:schemeClr>
          </a:solidFill>
          <a:latin typeface="メイリオ" panose="020B0604030504040204" pitchFamily="50" charset="-128"/>
          <a:ea typeface="メイリオ" panose="020B0604030504040204" pitchFamily="50" charset="-128"/>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2000" kern="1200">
          <a:solidFill>
            <a:schemeClr val="tx1">
              <a:lumMod val="75000"/>
              <a:lumOff val="25000"/>
            </a:schemeClr>
          </a:solidFill>
          <a:latin typeface="メイリオ" panose="020B0604030504040204" pitchFamily="50" charset="-128"/>
          <a:ea typeface="メイリオ" panose="020B0604030504040204" pitchFamily="50" charset="-128"/>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3176"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6"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5"/>
            <a:ext cx="10058400" cy="1450757"/>
          </a:xfrm>
          <a:prstGeom prst="rect">
            <a:avLst/>
          </a:prstGeom>
        </p:spPr>
        <p:txBody>
          <a:bodyPr vert="horz" lIns="91440" tIns="45720" rIns="91440" bIns="45720" rtlCol="0" anchor="b">
            <a:normAutofit/>
          </a:bodyPr>
          <a:lstStyle/>
          <a:p>
            <a:r>
              <a:rPr lang="ja-JP" altLang="en-US" dirty="0"/>
              <a:t>マスター タイトルの書式設定</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4" name="Date Placeholder 3"/>
          <p:cNvSpPr>
            <a:spLocks noGrp="1"/>
          </p:cNvSpPr>
          <p:nvPr>
            <p:ph type="dt" sz="half" idx="2"/>
          </p:nvPr>
        </p:nvSpPr>
        <p:spPr>
          <a:xfrm>
            <a:off x="1097280" y="6459787"/>
            <a:ext cx="2472271" cy="365125"/>
          </a:xfrm>
          <a:prstGeom prst="rect">
            <a:avLst/>
          </a:prstGeom>
        </p:spPr>
        <p:txBody>
          <a:bodyPr vert="horz" lIns="91440" tIns="45720" rIns="91440" bIns="45720" rtlCol="0" anchor="ctr"/>
          <a:lstStyle>
            <a:lvl1pPr algn="l">
              <a:defRPr sz="900">
                <a:solidFill>
                  <a:srgbClr val="FFFFFF"/>
                </a:solidFill>
              </a:defRPr>
            </a:lvl1pPr>
          </a:lstStyle>
          <a:p>
            <a:fld id="{EB16F6C8-5AF4-4DEB-899F-7A9CEB2CF3DB}" type="datetime1">
              <a:rPr lang="ja-JP" altLang="en-US" smtClean="0"/>
              <a:pPr/>
              <a:t>2022/10/26</a:t>
            </a:fld>
            <a:endParaRPr lang="ja-JP" altLang="en-US"/>
          </a:p>
        </p:txBody>
      </p:sp>
      <p:sp>
        <p:nvSpPr>
          <p:cNvPr id="5" name="Footer Placeholder 4"/>
          <p:cNvSpPr>
            <a:spLocks noGrp="1"/>
          </p:cNvSpPr>
          <p:nvPr>
            <p:ph type="ftr" sz="quarter" idx="3"/>
          </p:nvPr>
        </p:nvSpPr>
        <p:spPr>
          <a:xfrm>
            <a:off x="3686185" y="6459787"/>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ja-JP" altLang="en-US"/>
          </a:p>
        </p:txBody>
      </p:sp>
      <p:sp>
        <p:nvSpPr>
          <p:cNvPr id="6" name="Slide Number Placeholder 5"/>
          <p:cNvSpPr>
            <a:spLocks noGrp="1"/>
          </p:cNvSpPr>
          <p:nvPr>
            <p:ph type="sldNum" sz="quarter" idx="4"/>
          </p:nvPr>
        </p:nvSpPr>
        <p:spPr>
          <a:xfrm>
            <a:off x="9900458" y="6459787"/>
            <a:ext cx="1312025" cy="365125"/>
          </a:xfrm>
          <a:prstGeom prst="rect">
            <a:avLst/>
          </a:prstGeom>
        </p:spPr>
        <p:txBody>
          <a:bodyPr vert="horz" lIns="91440" tIns="45720" rIns="91440" bIns="45720" rtlCol="0" anchor="ctr"/>
          <a:lstStyle>
            <a:lvl1pPr algn="r">
              <a:defRPr sz="1050">
                <a:solidFill>
                  <a:srgbClr val="FFFFFF"/>
                </a:solidFill>
              </a:defRPr>
            </a:lvl1pPr>
          </a:lstStyle>
          <a:p>
            <a:fld id="{F3334D7B-CA64-4E4D-9449-5C6E79CC158A}" type="slidenum">
              <a:rPr lang="ja-JP" altLang="en-US" smtClean="0"/>
              <a:pPr/>
              <a:t>‹#›</a:t>
            </a:fld>
            <a:endParaRPr lang="ja-JP" alt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5055638"/>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hdr="0" ftr="0" dt="0"/>
  <p:txStyles>
    <p:titleStyle>
      <a:lvl1pPr algn="l" defTabSz="914400" rtl="0" eaLnBrk="1" latinLnBrk="0" hangingPunct="1">
        <a:lnSpc>
          <a:spcPct val="85000"/>
        </a:lnSpc>
        <a:spcBef>
          <a:spcPct val="0"/>
        </a:spcBef>
        <a:buNone/>
        <a:defRPr kumimoji="1" sz="4800" b="1" kern="1200" spc="-50" baseline="0">
          <a:solidFill>
            <a:schemeClr val="tx1">
              <a:lumMod val="75000"/>
              <a:lumOff val="25000"/>
            </a:schemeClr>
          </a:solidFill>
          <a:latin typeface="メイリオ" panose="020B0604030504040204" pitchFamily="50" charset="-128"/>
          <a:ea typeface="メイリオ" panose="020B0604030504040204" pitchFamily="50" charset="-128"/>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kumimoji="1" sz="2000" kern="1200">
          <a:solidFill>
            <a:schemeClr val="tx1">
              <a:lumMod val="75000"/>
              <a:lumOff val="25000"/>
            </a:schemeClr>
          </a:solidFill>
          <a:latin typeface="メイリオ" panose="020B0604030504040204" pitchFamily="50" charset="-128"/>
          <a:ea typeface="メイリオ" panose="020B0604030504040204" pitchFamily="50" charset="-128"/>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2000" kern="1200">
          <a:solidFill>
            <a:schemeClr val="tx1">
              <a:lumMod val="75000"/>
              <a:lumOff val="25000"/>
            </a:schemeClr>
          </a:solidFill>
          <a:latin typeface="メイリオ" panose="020B0604030504040204" pitchFamily="50" charset="-128"/>
          <a:ea typeface="メイリオ" panose="020B0604030504040204" pitchFamily="50" charset="-128"/>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2000" kern="1200">
          <a:solidFill>
            <a:schemeClr val="tx1">
              <a:lumMod val="75000"/>
              <a:lumOff val="25000"/>
            </a:schemeClr>
          </a:solidFill>
          <a:latin typeface="メイリオ" panose="020B0604030504040204" pitchFamily="50" charset="-128"/>
          <a:ea typeface="メイリオ" panose="020B0604030504040204" pitchFamily="50" charset="-128"/>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2000" kern="1200">
          <a:solidFill>
            <a:schemeClr val="tx1">
              <a:lumMod val="75000"/>
              <a:lumOff val="25000"/>
            </a:schemeClr>
          </a:solidFill>
          <a:latin typeface="メイリオ" panose="020B0604030504040204" pitchFamily="50" charset="-128"/>
          <a:ea typeface="メイリオ" panose="020B0604030504040204" pitchFamily="50" charset="-128"/>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2000" kern="1200">
          <a:solidFill>
            <a:schemeClr val="tx1">
              <a:lumMod val="75000"/>
              <a:lumOff val="25000"/>
            </a:schemeClr>
          </a:solidFill>
          <a:latin typeface="メイリオ" panose="020B0604030504040204" pitchFamily="50" charset="-128"/>
          <a:ea typeface="メイリオ" panose="020B0604030504040204" pitchFamily="50" charset="-128"/>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941335" y="1538868"/>
            <a:ext cx="10313670" cy="2185640"/>
          </a:xfrm>
          <a:solidFill>
            <a:srgbClr val="0070C0"/>
          </a:solidFill>
        </p:spPr>
        <p:txBody>
          <a:bodyPr tIns="72000" bIns="72000" anchor="ctr">
            <a:normAutofit/>
          </a:bodyPr>
          <a:lstStyle/>
          <a:p>
            <a:pPr algn="ctr"/>
            <a:r>
              <a:rPr lang="ja-JP" altLang="en-US" sz="6000" spc="0" dirty="0" smtClean="0">
                <a:solidFill>
                  <a:schemeClr val="bg1"/>
                </a:solidFill>
              </a:rPr>
              <a:t>板橋区の</a:t>
            </a:r>
            <a:r>
              <a:rPr lang="ja-JP" altLang="en-US" sz="6000" spc="0" dirty="0" err="1" smtClean="0">
                <a:solidFill>
                  <a:schemeClr val="bg1"/>
                </a:solidFill>
              </a:rPr>
              <a:t>障</a:t>
            </a:r>
            <a:r>
              <a:rPr lang="ja-JP" altLang="en-US" sz="6000" spc="0" dirty="0" err="1">
                <a:solidFill>
                  <a:schemeClr val="bg1"/>
                </a:solidFill>
              </a:rPr>
              <a:t>がい</a:t>
            </a:r>
            <a:r>
              <a:rPr lang="ja-JP" altLang="en-US" sz="6000" spc="0" dirty="0">
                <a:solidFill>
                  <a:schemeClr val="bg1"/>
                </a:solidFill>
              </a:rPr>
              <a:t>者虐待</a:t>
            </a:r>
            <a:r>
              <a:rPr lang="ja-JP" altLang="en-US" sz="6000" spc="0" dirty="0" smtClean="0">
                <a:solidFill>
                  <a:schemeClr val="bg1"/>
                </a:solidFill>
              </a:rPr>
              <a:t>防止</a:t>
            </a:r>
            <a:r>
              <a:rPr lang="ja-JP" altLang="en-US" sz="6000" dirty="0">
                <a:solidFill>
                  <a:schemeClr val="bg1"/>
                </a:solidFill>
              </a:rPr>
              <a:t>　　　　　</a:t>
            </a:r>
            <a:endParaRPr kumimoji="1" lang="ja-JP" altLang="en-US" sz="2400" b="0" dirty="0">
              <a:solidFill>
                <a:schemeClr val="bg1"/>
              </a:solidFill>
            </a:endParaRPr>
          </a:p>
        </p:txBody>
      </p:sp>
      <p:sp>
        <p:nvSpPr>
          <p:cNvPr id="3" name="サブタイトル 2"/>
          <p:cNvSpPr>
            <a:spLocks noGrp="1"/>
          </p:cNvSpPr>
          <p:nvPr>
            <p:ph type="subTitle" idx="1"/>
          </p:nvPr>
        </p:nvSpPr>
        <p:spPr>
          <a:xfrm>
            <a:off x="1057190" y="4455618"/>
            <a:ext cx="10197815" cy="1577191"/>
          </a:xfrm>
        </p:spPr>
        <p:txBody>
          <a:bodyPr>
            <a:normAutofit/>
          </a:bodyPr>
          <a:lstStyle/>
          <a:p>
            <a:r>
              <a:rPr lang="ja-JP" altLang="en-US" b="0" spc="0" dirty="0" err="1" smtClean="0">
                <a:solidFill>
                  <a:srgbClr val="002060"/>
                </a:solidFill>
              </a:rPr>
              <a:t>障</a:t>
            </a:r>
            <a:r>
              <a:rPr lang="ja-JP" altLang="en-US" b="0" spc="0" dirty="0" err="1">
                <a:solidFill>
                  <a:srgbClr val="002060"/>
                </a:solidFill>
              </a:rPr>
              <a:t>がい</a:t>
            </a:r>
            <a:r>
              <a:rPr lang="ja-JP" altLang="en-US" b="0" spc="0" dirty="0" smtClean="0">
                <a:solidFill>
                  <a:srgbClr val="002060"/>
                </a:solidFill>
              </a:rPr>
              <a:t>者虐待防止研修（動画配信）</a:t>
            </a:r>
            <a:endParaRPr lang="en-US" altLang="ja-JP" b="0" spc="0" dirty="0" smtClean="0">
              <a:solidFill>
                <a:srgbClr val="002060"/>
              </a:solidFill>
            </a:endParaRPr>
          </a:p>
          <a:p>
            <a:r>
              <a:rPr lang="ja-JP" altLang="en-US" b="0" spc="0" dirty="0" smtClean="0">
                <a:solidFill>
                  <a:srgbClr val="002060"/>
                </a:solidFill>
              </a:rPr>
              <a:t>日時：令和５年１月４日（水）～令和５年１月</a:t>
            </a:r>
            <a:r>
              <a:rPr lang="en-US" altLang="ja-JP" b="0" spc="0" dirty="0" smtClean="0">
                <a:solidFill>
                  <a:srgbClr val="002060"/>
                </a:solidFill>
              </a:rPr>
              <a:t>31</a:t>
            </a:r>
            <a:r>
              <a:rPr lang="ja-JP" altLang="en-US" b="0" spc="0" dirty="0" smtClean="0">
                <a:solidFill>
                  <a:srgbClr val="002060"/>
                </a:solidFill>
              </a:rPr>
              <a:t>日（火）</a:t>
            </a:r>
            <a:endParaRPr lang="en-US" altLang="ja-JP" b="0" spc="0" dirty="0" smtClean="0">
              <a:solidFill>
                <a:srgbClr val="002060"/>
              </a:solidFill>
            </a:endParaRPr>
          </a:p>
          <a:p>
            <a:r>
              <a:rPr lang="ja-JP" altLang="en-US" b="0" spc="0" dirty="0" smtClean="0">
                <a:solidFill>
                  <a:srgbClr val="002060"/>
                </a:solidFill>
              </a:rPr>
              <a:t>担当：</a:t>
            </a:r>
            <a:r>
              <a:rPr lang="ja-JP" altLang="en-US" b="0" spc="0" dirty="0" err="1" smtClean="0">
                <a:solidFill>
                  <a:srgbClr val="002060"/>
                </a:solidFill>
              </a:rPr>
              <a:t>福祉部障がい</a:t>
            </a:r>
            <a:r>
              <a:rPr lang="ja-JP" altLang="en-US" b="0" spc="0" dirty="0" smtClean="0">
                <a:solidFill>
                  <a:srgbClr val="002060"/>
                </a:solidFill>
              </a:rPr>
              <a:t>政策課自立支援係</a:t>
            </a:r>
            <a:endParaRPr lang="en-US" altLang="ja-JP" b="0" spc="0" dirty="0">
              <a:solidFill>
                <a:srgbClr val="002060"/>
              </a:solidFill>
            </a:endParaRPr>
          </a:p>
          <a:p>
            <a:endParaRPr lang="ja-JP" altLang="en-US" dirty="0">
              <a:solidFill>
                <a:srgbClr val="002060"/>
              </a:solidFill>
            </a:endParaRPr>
          </a:p>
        </p:txBody>
      </p:sp>
    </p:spTree>
    <p:extLst>
      <p:ext uri="{BB962C8B-B14F-4D97-AF65-F5344CB8AC3E}">
        <p14:creationId xmlns:p14="http://schemas.microsoft.com/office/powerpoint/2010/main" val="358461368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a:xfrm>
            <a:off x="1063826" y="1792540"/>
            <a:ext cx="10946037" cy="3566160"/>
          </a:xfrm>
        </p:spPr>
        <p:txBody>
          <a:bodyPr anchor="ctr">
            <a:normAutofit/>
          </a:bodyPr>
          <a:lstStyle/>
          <a:p>
            <a:pPr marL="0" indent="0">
              <a:lnSpc>
                <a:spcPct val="100000"/>
              </a:lnSpc>
            </a:pPr>
            <a:r>
              <a:rPr lang="ja-JP" altLang="en-US" sz="4800" spc="0" dirty="0" smtClean="0">
                <a:solidFill>
                  <a:srgbClr val="002060"/>
                </a:solidFill>
              </a:rPr>
              <a:t>   </a:t>
            </a:r>
            <a:r>
              <a:rPr lang="ja-JP" altLang="en-US" sz="4800" spc="0" dirty="0" err="1" smtClean="0">
                <a:solidFill>
                  <a:srgbClr val="002060"/>
                </a:solidFill>
              </a:rPr>
              <a:t>障</a:t>
            </a:r>
            <a:r>
              <a:rPr lang="ja-JP" altLang="en-US" sz="4800" spc="0" dirty="0" err="1">
                <a:solidFill>
                  <a:srgbClr val="002060"/>
                </a:solidFill>
              </a:rPr>
              <a:t>がい</a:t>
            </a:r>
            <a:r>
              <a:rPr lang="ja-JP" altLang="en-US" sz="4800" spc="0" dirty="0">
                <a:solidFill>
                  <a:srgbClr val="002060"/>
                </a:solidFill>
              </a:rPr>
              <a:t>者福祉施設従事者等</a:t>
            </a:r>
            <a:r>
              <a:rPr lang="ja-JP" altLang="en-US" sz="4800" spc="0" dirty="0" smtClean="0">
                <a:solidFill>
                  <a:srgbClr val="002060"/>
                </a:solidFill>
              </a:rPr>
              <a:t>による</a:t>
            </a:r>
            <a:r>
              <a:rPr lang="en-US" altLang="ja-JP" sz="4800" spc="0" dirty="0" smtClean="0">
                <a:solidFill>
                  <a:srgbClr val="002060"/>
                </a:solidFill>
              </a:rPr>
              <a:t/>
            </a:r>
            <a:br>
              <a:rPr lang="en-US" altLang="ja-JP" sz="4800" spc="0" dirty="0" smtClean="0">
                <a:solidFill>
                  <a:srgbClr val="002060"/>
                </a:solidFill>
              </a:rPr>
            </a:br>
            <a:r>
              <a:rPr lang="en-US" altLang="ja-JP" sz="4800" spc="0" dirty="0" smtClean="0">
                <a:solidFill>
                  <a:srgbClr val="002060"/>
                </a:solidFill>
              </a:rPr>
              <a:t>2 </a:t>
            </a:r>
            <a:r>
              <a:rPr lang="ja-JP" altLang="en-US" sz="5400" spc="0" dirty="0" err="1" smtClean="0">
                <a:solidFill>
                  <a:srgbClr val="002060"/>
                </a:solidFill>
              </a:rPr>
              <a:t>障</a:t>
            </a:r>
            <a:r>
              <a:rPr lang="ja-JP" altLang="en-US" sz="5400" spc="0" dirty="0" err="1">
                <a:solidFill>
                  <a:srgbClr val="002060"/>
                </a:solidFill>
              </a:rPr>
              <a:t>がい</a:t>
            </a:r>
            <a:r>
              <a:rPr lang="ja-JP" altLang="en-US" sz="5400" spc="0" dirty="0">
                <a:solidFill>
                  <a:srgbClr val="002060"/>
                </a:solidFill>
              </a:rPr>
              <a:t>者虐待を防止するために</a:t>
            </a:r>
            <a:endParaRPr kumimoji="1" lang="ja-JP" altLang="en-US" sz="5400" spc="0" dirty="0">
              <a:solidFill>
                <a:srgbClr val="002060"/>
              </a:solidFill>
            </a:endParaRPr>
          </a:p>
        </p:txBody>
      </p:sp>
    </p:spTree>
    <p:extLst>
      <p:ext uri="{BB962C8B-B14F-4D97-AF65-F5344CB8AC3E}">
        <p14:creationId xmlns:p14="http://schemas.microsoft.com/office/powerpoint/2010/main" val="259060946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079351" y="286605"/>
            <a:ext cx="10058400" cy="1450757"/>
          </a:xfrm>
        </p:spPr>
        <p:txBody>
          <a:bodyPr/>
          <a:lstStyle/>
          <a:p>
            <a:r>
              <a:rPr kumimoji="1" lang="ja-JP" altLang="en-US" dirty="0">
                <a:solidFill>
                  <a:srgbClr val="002060"/>
                </a:solidFill>
              </a:rPr>
              <a:t>板橋区の通報</a:t>
            </a:r>
            <a:r>
              <a:rPr lang="ja-JP" altLang="en-US" dirty="0">
                <a:solidFill>
                  <a:srgbClr val="002060"/>
                </a:solidFill>
              </a:rPr>
              <a:t>受付状況</a:t>
            </a:r>
            <a:endParaRPr kumimoji="1" lang="ja-JP" altLang="en-US" dirty="0">
              <a:solidFill>
                <a:srgbClr val="002060"/>
              </a:solidFill>
            </a:endParaRPr>
          </a:p>
        </p:txBody>
      </p:sp>
      <p:graphicFrame>
        <p:nvGraphicFramePr>
          <p:cNvPr id="11" name="コンテンツ プレースホルダー 10"/>
          <p:cNvGraphicFramePr>
            <a:graphicFrameLocks noGrp="1"/>
          </p:cNvGraphicFramePr>
          <p:nvPr>
            <p:ph idx="1"/>
            <p:extLst>
              <p:ext uri="{D42A27DB-BD31-4B8C-83A1-F6EECF244321}">
                <p14:modId xmlns:p14="http://schemas.microsoft.com/office/powerpoint/2010/main" val="2157272350"/>
              </p:ext>
            </p:extLst>
          </p:nvPr>
        </p:nvGraphicFramePr>
        <p:xfrm>
          <a:off x="1171720" y="1904157"/>
          <a:ext cx="10008000" cy="4104001"/>
        </p:xfrm>
        <a:graphic>
          <a:graphicData uri="http://schemas.openxmlformats.org/drawingml/2006/table">
            <a:tbl>
              <a:tblPr firstRow="1" bandRow="1">
                <a:tableStyleId>{21E4AEA4-8DFA-4A89-87EB-49C32662AFE0}</a:tableStyleId>
              </a:tblPr>
              <a:tblGrid>
                <a:gridCol w="2502000">
                  <a:extLst>
                    <a:ext uri="{9D8B030D-6E8A-4147-A177-3AD203B41FA5}">
                      <a16:colId xmlns:a16="http://schemas.microsoft.com/office/drawing/2014/main" val="20000"/>
                    </a:ext>
                  </a:extLst>
                </a:gridCol>
                <a:gridCol w="2502000">
                  <a:extLst>
                    <a:ext uri="{9D8B030D-6E8A-4147-A177-3AD203B41FA5}">
                      <a16:colId xmlns:a16="http://schemas.microsoft.com/office/drawing/2014/main" val="20001"/>
                    </a:ext>
                  </a:extLst>
                </a:gridCol>
                <a:gridCol w="2502000">
                  <a:extLst>
                    <a:ext uri="{9D8B030D-6E8A-4147-A177-3AD203B41FA5}">
                      <a16:colId xmlns:a16="http://schemas.microsoft.com/office/drawing/2014/main" val="20002"/>
                    </a:ext>
                  </a:extLst>
                </a:gridCol>
                <a:gridCol w="2502000">
                  <a:extLst>
                    <a:ext uri="{9D8B030D-6E8A-4147-A177-3AD203B41FA5}">
                      <a16:colId xmlns:a16="http://schemas.microsoft.com/office/drawing/2014/main" val="2203622859"/>
                    </a:ext>
                  </a:extLst>
                </a:gridCol>
              </a:tblGrid>
              <a:tr h="784904">
                <a:tc>
                  <a:txBody>
                    <a:bodyPr/>
                    <a:lstStyle/>
                    <a:p>
                      <a:pPr algn="ctr" fontAlgn="b">
                        <a:lnSpc>
                          <a:spcPts val="1800"/>
                        </a:lnSpc>
                      </a:pPr>
                      <a:r>
                        <a:rPr lang="ja-JP" altLang="en-US" sz="2400" b="1" i="0" u="none" strike="noStrike" dirty="0">
                          <a:solidFill>
                            <a:schemeClr val="bg1"/>
                          </a:solidFill>
                          <a:effectLst/>
                          <a:latin typeface="メイリオ" panose="020B0604030504040204" pitchFamily="50" charset="-128"/>
                          <a:ea typeface="メイリオ" panose="020B0604030504040204" pitchFamily="50" charset="-128"/>
                        </a:rPr>
                        <a:t>板橋区</a:t>
                      </a:r>
                    </a:p>
                  </a:txBody>
                  <a:tcPr marL="9525" marR="9525" marT="9525" marB="0" anchor="b">
                    <a:solidFill>
                      <a:srgbClr val="1F4429"/>
                    </a:solidFill>
                  </a:tcPr>
                </a:tc>
                <a:tc>
                  <a:txBody>
                    <a:bodyPr/>
                    <a:lstStyle/>
                    <a:p>
                      <a:pPr algn="ctr" fontAlgn="b">
                        <a:lnSpc>
                          <a:spcPts val="1800"/>
                        </a:lnSpc>
                      </a:pPr>
                      <a:r>
                        <a:rPr lang="ja-JP" altLang="en-US" sz="2400" b="1" i="0" u="none" strike="noStrike" dirty="0" smtClean="0">
                          <a:solidFill>
                            <a:schemeClr val="bg1"/>
                          </a:solidFill>
                          <a:effectLst/>
                          <a:latin typeface="メイリオ" panose="020B0604030504040204" pitchFamily="50" charset="-128"/>
                          <a:ea typeface="メイリオ" panose="020B0604030504040204" pitchFamily="50" charset="-128"/>
                        </a:rPr>
                        <a:t>令和２年度</a:t>
                      </a:r>
                      <a:endParaRPr lang="ja-JP" altLang="en-US" sz="2400" b="1" i="0" u="none" strike="noStrike" dirty="0">
                        <a:solidFill>
                          <a:schemeClr val="bg1"/>
                        </a:solidFill>
                        <a:effectLst/>
                        <a:latin typeface="メイリオ" panose="020B0604030504040204" pitchFamily="50" charset="-128"/>
                        <a:ea typeface="メイリオ" panose="020B0604030504040204" pitchFamily="50" charset="-128"/>
                      </a:endParaRPr>
                    </a:p>
                  </a:txBody>
                  <a:tcPr marL="9525" marR="9525" marT="9525" marB="0" anchor="b">
                    <a:solidFill>
                      <a:srgbClr val="1F4429"/>
                    </a:solidFill>
                  </a:tcPr>
                </a:tc>
                <a:tc>
                  <a:txBody>
                    <a:bodyPr/>
                    <a:lstStyle/>
                    <a:p>
                      <a:pPr algn="ctr" fontAlgn="b">
                        <a:lnSpc>
                          <a:spcPts val="1800"/>
                        </a:lnSpc>
                      </a:pPr>
                      <a:r>
                        <a:rPr lang="ja-JP" altLang="en-US" sz="2400" b="1" i="0" u="none" strike="noStrike" dirty="0" smtClean="0">
                          <a:solidFill>
                            <a:schemeClr val="bg1"/>
                          </a:solidFill>
                          <a:effectLst/>
                          <a:latin typeface="メイリオ" panose="020B0604030504040204" pitchFamily="50" charset="-128"/>
                          <a:ea typeface="メイリオ" panose="020B0604030504040204" pitchFamily="50" charset="-128"/>
                        </a:rPr>
                        <a:t>令和</a:t>
                      </a:r>
                      <a:r>
                        <a:rPr lang="en-US" altLang="ja-JP" sz="2400" b="1" i="0" u="none" strike="noStrike" dirty="0" smtClean="0">
                          <a:solidFill>
                            <a:schemeClr val="bg1"/>
                          </a:solidFill>
                          <a:effectLst/>
                          <a:latin typeface="メイリオ" panose="020B0604030504040204" pitchFamily="50" charset="-128"/>
                          <a:ea typeface="メイリオ" panose="020B0604030504040204" pitchFamily="50" charset="-128"/>
                        </a:rPr>
                        <a:t>3</a:t>
                      </a:r>
                      <a:r>
                        <a:rPr lang="ja-JP" altLang="en-US" sz="2400" b="1" i="0" u="none" strike="noStrike" dirty="0" smtClean="0">
                          <a:solidFill>
                            <a:schemeClr val="bg1"/>
                          </a:solidFill>
                          <a:effectLst/>
                          <a:latin typeface="メイリオ" panose="020B0604030504040204" pitchFamily="50" charset="-128"/>
                          <a:ea typeface="メイリオ" panose="020B0604030504040204" pitchFamily="50" charset="-128"/>
                        </a:rPr>
                        <a:t>年度</a:t>
                      </a:r>
                      <a:endParaRPr lang="ja-JP" altLang="en-US" sz="2400" b="1" i="0" u="none" strike="noStrike" dirty="0">
                        <a:solidFill>
                          <a:schemeClr val="bg1"/>
                        </a:solidFill>
                        <a:effectLst/>
                        <a:latin typeface="メイリオ" panose="020B0604030504040204" pitchFamily="50" charset="-128"/>
                        <a:ea typeface="メイリオ" panose="020B0604030504040204" pitchFamily="50" charset="-128"/>
                      </a:endParaRPr>
                    </a:p>
                  </a:txBody>
                  <a:tcPr marL="9525" marR="9525" marT="9525" marB="0" anchor="b">
                    <a:solidFill>
                      <a:srgbClr val="1F4429"/>
                    </a:solidFill>
                  </a:tcPr>
                </a:tc>
                <a:tc>
                  <a:txBody>
                    <a:bodyPr/>
                    <a:lstStyle/>
                    <a:p>
                      <a:pPr algn="ctr" fontAlgn="b">
                        <a:lnSpc>
                          <a:spcPts val="1800"/>
                        </a:lnSpc>
                      </a:pPr>
                      <a:r>
                        <a:rPr lang="ja-JP" altLang="en-US" sz="2400" b="1" i="0" u="none" strike="noStrike" dirty="0" smtClean="0">
                          <a:solidFill>
                            <a:schemeClr val="bg1"/>
                          </a:solidFill>
                          <a:effectLst/>
                          <a:latin typeface="メイリオ" panose="020B0604030504040204" pitchFamily="50" charset="-128"/>
                          <a:ea typeface="メイリオ" panose="020B0604030504040204" pitchFamily="50" charset="-128"/>
                        </a:rPr>
                        <a:t>令和</a:t>
                      </a:r>
                      <a:r>
                        <a:rPr lang="en-US" altLang="ja-JP" sz="2400" b="1" i="0" u="none" strike="noStrike" dirty="0" smtClean="0">
                          <a:solidFill>
                            <a:schemeClr val="bg1"/>
                          </a:solidFill>
                          <a:effectLst/>
                          <a:latin typeface="メイリオ" panose="020B0604030504040204" pitchFamily="50" charset="-128"/>
                          <a:ea typeface="メイリオ" panose="020B0604030504040204" pitchFamily="50" charset="-128"/>
                        </a:rPr>
                        <a:t>4</a:t>
                      </a:r>
                      <a:r>
                        <a:rPr lang="ja-JP" altLang="en-US" sz="2400" b="1" i="0" u="none" strike="noStrike" dirty="0" smtClean="0">
                          <a:solidFill>
                            <a:schemeClr val="bg1"/>
                          </a:solidFill>
                          <a:effectLst/>
                          <a:latin typeface="メイリオ" panose="020B0604030504040204" pitchFamily="50" charset="-128"/>
                          <a:ea typeface="メイリオ" panose="020B0604030504040204" pitchFamily="50" charset="-128"/>
                        </a:rPr>
                        <a:t>年</a:t>
                      </a:r>
                      <a:endParaRPr lang="en-US" altLang="ja-JP" sz="2400" b="1" i="0" u="none" strike="noStrike" dirty="0" smtClean="0">
                        <a:solidFill>
                          <a:schemeClr val="bg1"/>
                        </a:solidFill>
                        <a:effectLst/>
                        <a:latin typeface="メイリオ" panose="020B0604030504040204" pitchFamily="50" charset="-128"/>
                        <a:ea typeface="メイリオ" panose="020B0604030504040204" pitchFamily="50" charset="-128"/>
                      </a:endParaRPr>
                    </a:p>
                  </a:txBody>
                  <a:tcPr marL="9525" marR="9525" marT="9525" marB="0" anchor="b">
                    <a:solidFill>
                      <a:srgbClr val="1F4429"/>
                    </a:solidFill>
                  </a:tcPr>
                </a:tc>
                <a:extLst>
                  <a:ext uri="{0D108BD9-81ED-4DB2-BD59-A6C34878D82A}">
                    <a16:rowId xmlns:a16="http://schemas.microsoft.com/office/drawing/2014/main" val="10000"/>
                  </a:ext>
                </a:extLst>
              </a:tr>
              <a:tr h="665103">
                <a:tc>
                  <a:txBody>
                    <a:bodyPr/>
                    <a:lstStyle/>
                    <a:p>
                      <a:pPr algn="ctr" fontAlgn="b">
                        <a:lnSpc>
                          <a:spcPts val="1800"/>
                        </a:lnSpc>
                      </a:pPr>
                      <a:r>
                        <a:rPr lang="ja-JP" altLang="en-US" sz="2400" b="0" i="0" u="none" strike="noStrike" dirty="0">
                          <a:solidFill>
                            <a:srgbClr val="000000"/>
                          </a:solidFill>
                          <a:effectLst/>
                          <a:latin typeface="メイリオ" panose="020B0604030504040204" pitchFamily="50" charset="-128"/>
                          <a:ea typeface="メイリオ" panose="020B0604030504040204" pitchFamily="50" charset="-128"/>
                        </a:rPr>
                        <a:t>養護者</a:t>
                      </a:r>
                    </a:p>
                  </a:txBody>
                  <a:tcPr marL="9525" marR="9525" marT="9525" marB="0" anchor="b"/>
                </a:tc>
                <a:tc>
                  <a:txBody>
                    <a:bodyPr/>
                    <a:lstStyle/>
                    <a:p>
                      <a:pPr algn="ctr" fontAlgn="b">
                        <a:lnSpc>
                          <a:spcPts val="1800"/>
                        </a:lnSpc>
                      </a:pPr>
                      <a:r>
                        <a:rPr lang="en-US" altLang="ja-JP" sz="2400" b="0" i="0" u="none" strike="noStrike" dirty="0" smtClean="0">
                          <a:solidFill>
                            <a:srgbClr val="000000"/>
                          </a:solidFill>
                          <a:effectLst/>
                          <a:latin typeface="メイリオ" panose="020B0604030504040204" pitchFamily="50" charset="-128"/>
                          <a:ea typeface="メイリオ" panose="020B0604030504040204" pitchFamily="50" charset="-128"/>
                        </a:rPr>
                        <a:t>13</a:t>
                      </a:r>
                      <a:endParaRPr lang="en-US" altLang="ja-JP" sz="2400" b="0" i="0" u="none" strike="noStrike" dirty="0">
                        <a:solidFill>
                          <a:srgbClr val="000000"/>
                        </a:solidFill>
                        <a:effectLst/>
                        <a:latin typeface="メイリオ" panose="020B0604030504040204" pitchFamily="50" charset="-128"/>
                        <a:ea typeface="メイリオ" panose="020B0604030504040204" pitchFamily="50" charset="-128"/>
                      </a:endParaRPr>
                    </a:p>
                  </a:txBody>
                  <a:tcPr marL="9525" marR="9525" marT="9525" marB="0" anchor="b"/>
                </a:tc>
                <a:tc>
                  <a:txBody>
                    <a:bodyPr/>
                    <a:lstStyle/>
                    <a:p>
                      <a:pPr algn="ctr" fontAlgn="b">
                        <a:lnSpc>
                          <a:spcPts val="1800"/>
                        </a:lnSpc>
                      </a:pPr>
                      <a:r>
                        <a:rPr lang="en-US" altLang="ja-JP" sz="2400" b="0" i="0" u="none" strike="noStrike" dirty="0" smtClean="0">
                          <a:solidFill>
                            <a:srgbClr val="000000"/>
                          </a:solidFill>
                          <a:effectLst/>
                          <a:latin typeface="メイリオ" panose="020B0604030504040204" pitchFamily="50" charset="-128"/>
                          <a:ea typeface="メイリオ" panose="020B0604030504040204" pitchFamily="50" charset="-128"/>
                        </a:rPr>
                        <a:t>24</a:t>
                      </a:r>
                      <a:endParaRPr lang="en-US" altLang="ja-JP" sz="2400" b="0" i="0" u="none" strike="noStrike" dirty="0">
                        <a:solidFill>
                          <a:srgbClr val="000000"/>
                        </a:solidFill>
                        <a:effectLst/>
                        <a:latin typeface="メイリオ" panose="020B0604030504040204" pitchFamily="50" charset="-128"/>
                        <a:ea typeface="メイリオ" panose="020B0604030504040204" pitchFamily="50" charset="-128"/>
                      </a:endParaRPr>
                    </a:p>
                  </a:txBody>
                  <a:tcPr marL="9525" marR="9525" marT="9525" marB="0" anchor="b">
                    <a:solidFill>
                      <a:srgbClr val="CDD9EA"/>
                    </a:solidFill>
                  </a:tcPr>
                </a:tc>
                <a:tc>
                  <a:txBody>
                    <a:bodyPr/>
                    <a:lstStyle/>
                    <a:p>
                      <a:pPr algn="ctr" fontAlgn="b">
                        <a:lnSpc>
                          <a:spcPts val="1800"/>
                        </a:lnSpc>
                      </a:pPr>
                      <a:r>
                        <a:rPr lang="en-US" altLang="ja-JP" sz="2400" b="0" i="0" u="none" strike="noStrike" dirty="0" smtClean="0">
                          <a:solidFill>
                            <a:srgbClr val="000000"/>
                          </a:solidFill>
                          <a:effectLst/>
                          <a:latin typeface="メイリオ" panose="020B0604030504040204" pitchFamily="50" charset="-128"/>
                          <a:ea typeface="メイリオ" panose="020B0604030504040204" pitchFamily="50" charset="-128"/>
                        </a:rPr>
                        <a:t>?</a:t>
                      </a:r>
                      <a:endParaRPr lang="en-US" altLang="ja-JP" sz="2400" b="0" i="0" u="none" strike="noStrike" dirty="0">
                        <a:solidFill>
                          <a:srgbClr val="000000"/>
                        </a:solidFill>
                        <a:effectLst/>
                        <a:latin typeface="メイリオ" panose="020B0604030504040204" pitchFamily="50" charset="-128"/>
                        <a:ea typeface="メイリオ" panose="020B0604030504040204" pitchFamily="50" charset="-128"/>
                      </a:endParaRPr>
                    </a:p>
                  </a:txBody>
                  <a:tcPr marL="9525" marR="9525" marT="9525" marB="0" anchor="b">
                    <a:solidFill>
                      <a:srgbClr val="CDD9EA"/>
                    </a:solidFill>
                  </a:tcPr>
                </a:tc>
                <a:extLst>
                  <a:ext uri="{0D108BD9-81ED-4DB2-BD59-A6C34878D82A}">
                    <a16:rowId xmlns:a16="http://schemas.microsoft.com/office/drawing/2014/main" val="10001"/>
                  </a:ext>
                </a:extLst>
              </a:tr>
              <a:tr h="658925">
                <a:tc>
                  <a:txBody>
                    <a:bodyPr/>
                    <a:lstStyle/>
                    <a:p>
                      <a:pPr algn="ctr" fontAlgn="b">
                        <a:lnSpc>
                          <a:spcPts val="1800"/>
                        </a:lnSpc>
                      </a:pPr>
                      <a:r>
                        <a:rPr lang="ja-JP" altLang="en-US" sz="2400" b="0" i="0" u="none" strike="noStrike" dirty="0">
                          <a:solidFill>
                            <a:srgbClr val="000000"/>
                          </a:solidFill>
                          <a:effectLst/>
                          <a:latin typeface="メイリオ" panose="020B0604030504040204" pitchFamily="50" charset="-128"/>
                          <a:ea typeface="メイリオ" panose="020B0604030504040204" pitchFamily="50" charset="-128"/>
                        </a:rPr>
                        <a:t>施設従事者</a:t>
                      </a:r>
                    </a:p>
                  </a:txBody>
                  <a:tcPr marL="9525" marR="9525" marT="9525" marB="0" anchor="b"/>
                </a:tc>
                <a:tc>
                  <a:txBody>
                    <a:bodyPr/>
                    <a:lstStyle/>
                    <a:p>
                      <a:pPr algn="ctr" fontAlgn="b">
                        <a:lnSpc>
                          <a:spcPts val="1800"/>
                        </a:lnSpc>
                      </a:pPr>
                      <a:r>
                        <a:rPr lang="en-US" altLang="ja-JP" sz="2400" b="0" i="0" u="none" strike="noStrike" dirty="0" smtClean="0">
                          <a:solidFill>
                            <a:srgbClr val="000000"/>
                          </a:solidFill>
                          <a:effectLst/>
                          <a:latin typeface="メイリオ" panose="020B0604030504040204" pitchFamily="50" charset="-128"/>
                          <a:ea typeface="メイリオ" panose="020B0604030504040204" pitchFamily="50" charset="-128"/>
                        </a:rPr>
                        <a:t>12</a:t>
                      </a:r>
                      <a:endParaRPr lang="en-US" altLang="ja-JP" sz="2400" b="0" i="0" u="none" strike="noStrike" dirty="0">
                        <a:solidFill>
                          <a:srgbClr val="000000"/>
                        </a:solidFill>
                        <a:effectLst/>
                        <a:latin typeface="メイリオ" panose="020B0604030504040204" pitchFamily="50" charset="-128"/>
                        <a:ea typeface="メイリオ" panose="020B0604030504040204" pitchFamily="50" charset="-128"/>
                      </a:endParaRPr>
                    </a:p>
                  </a:txBody>
                  <a:tcPr marL="9525" marR="9525" marT="9525" marB="0" anchor="b"/>
                </a:tc>
                <a:tc>
                  <a:txBody>
                    <a:bodyPr/>
                    <a:lstStyle/>
                    <a:p>
                      <a:pPr algn="ctr" fontAlgn="b">
                        <a:lnSpc>
                          <a:spcPts val="1800"/>
                        </a:lnSpc>
                      </a:pPr>
                      <a:r>
                        <a:rPr lang="en-US" altLang="ja-JP" sz="2400" b="0" i="0" u="none" strike="noStrike" dirty="0" smtClean="0">
                          <a:solidFill>
                            <a:srgbClr val="000000"/>
                          </a:solidFill>
                          <a:effectLst/>
                          <a:latin typeface="メイリオ" panose="020B0604030504040204" pitchFamily="50" charset="-128"/>
                          <a:ea typeface="メイリオ" panose="020B0604030504040204" pitchFamily="50" charset="-128"/>
                        </a:rPr>
                        <a:t>13</a:t>
                      </a:r>
                      <a:endParaRPr lang="en-US" altLang="ja-JP" sz="2400" b="0" i="0" u="none" strike="noStrike" dirty="0">
                        <a:solidFill>
                          <a:srgbClr val="000000"/>
                        </a:solidFill>
                        <a:effectLst/>
                        <a:latin typeface="メイリオ" panose="020B0604030504040204" pitchFamily="50" charset="-128"/>
                        <a:ea typeface="メイリオ" panose="020B0604030504040204" pitchFamily="50" charset="-128"/>
                      </a:endParaRPr>
                    </a:p>
                  </a:txBody>
                  <a:tcPr marL="9525" marR="9525" marT="9525" marB="0" anchor="b"/>
                </a:tc>
                <a:tc>
                  <a:txBody>
                    <a:bodyPr/>
                    <a:lstStyle/>
                    <a:p>
                      <a:pPr algn="ctr" fontAlgn="b">
                        <a:lnSpc>
                          <a:spcPts val="1800"/>
                        </a:lnSpc>
                      </a:pPr>
                      <a:r>
                        <a:rPr lang="en-US" altLang="ja-JP" sz="2400" b="0" i="0" u="none" strike="noStrike" dirty="0" smtClean="0">
                          <a:solidFill>
                            <a:srgbClr val="000000"/>
                          </a:solidFill>
                          <a:effectLst/>
                          <a:latin typeface="メイリオ" panose="020B0604030504040204" pitchFamily="50" charset="-128"/>
                          <a:ea typeface="メイリオ" panose="020B0604030504040204" pitchFamily="50" charset="-128"/>
                        </a:rPr>
                        <a:t>?</a:t>
                      </a:r>
                      <a:endParaRPr lang="en-US" altLang="ja-JP" sz="2400" b="0" i="0" u="none" strike="noStrike" dirty="0">
                        <a:solidFill>
                          <a:srgbClr val="000000"/>
                        </a:solidFill>
                        <a:effectLst/>
                        <a:latin typeface="メイリオ" panose="020B0604030504040204" pitchFamily="50" charset="-128"/>
                        <a:ea typeface="メイリオ" panose="020B0604030504040204" pitchFamily="50" charset="-128"/>
                      </a:endParaRPr>
                    </a:p>
                  </a:txBody>
                  <a:tcPr marL="9525" marR="9525" marT="9525" marB="0" anchor="b"/>
                </a:tc>
                <a:extLst>
                  <a:ext uri="{0D108BD9-81ED-4DB2-BD59-A6C34878D82A}">
                    <a16:rowId xmlns:a16="http://schemas.microsoft.com/office/drawing/2014/main" val="10002"/>
                  </a:ext>
                </a:extLst>
              </a:tr>
              <a:tr h="677219">
                <a:tc>
                  <a:txBody>
                    <a:bodyPr/>
                    <a:lstStyle/>
                    <a:p>
                      <a:pPr algn="ctr" fontAlgn="b">
                        <a:lnSpc>
                          <a:spcPts val="1800"/>
                        </a:lnSpc>
                      </a:pPr>
                      <a:r>
                        <a:rPr lang="ja-JP" altLang="en-US" sz="2400" b="0" i="0" u="none" strike="noStrike" dirty="0">
                          <a:solidFill>
                            <a:srgbClr val="000000"/>
                          </a:solidFill>
                          <a:effectLst/>
                          <a:latin typeface="メイリオ" panose="020B0604030504040204" pitchFamily="50" charset="-128"/>
                          <a:ea typeface="メイリオ" panose="020B0604030504040204" pitchFamily="50" charset="-128"/>
                        </a:rPr>
                        <a:t>使用者</a:t>
                      </a:r>
                    </a:p>
                  </a:txBody>
                  <a:tcPr marL="9525" marR="9525" marT="9525" marB="0" anchor="b"/>
                </a:tc>
                <a:tc>
                  <a:txBody>
                    <a:bodyPr/>
                    <a:lstStyle/>
                    <a:p>
                      <a:pPr algn="ctr" fontAlgn="b">
                        <a:lnSpc>
                          <a:spcPts val="1800"/>
                        </a:lnSpc>
                      </a:pPr>
                      <a:r>
                        <a:rPr lang="ja-JP" altLang="en-US" sz="2400" b="0" i="0" u="none" strike="noStrike" dirty="0" smtClean="0">
                          <a:solidFill>
                            <a:srgbClr val="000000"/>
                          </a:solidFill>
                          <a:effectLst/>
                          <a:latin typeface="メイリオ" panose="020B0604030504040204" pitchFamily="50" charset="-128"/>
                          <a:ea typeface="メイリオ" panose="020B0604030504040204" pitchFamily="50" charset="-128"/>
                        </a:rPr>
                        <a:t>３</a:t>
                      </a:r>
                      <a:endParaRPr lang="en-US" altLang="ja-JP" sz="2400" b="0" i="0" u="none" strike="noStrike" dirty="0">
                        <a:solidFill>
                          <a:srgbClr val="000000"/>
                        </a:solidFill>
                        <a:effectLst/>
                        <a:latin typeface="メイリオ" panose="020B0604030504040204" pitchFamily="50" charset="-128"/>
                        <a:ea typeface="メイリオ" panose="020B0604030504040204" pitchFamily="50" charset="-128"/>
                      </a:endParaRPr>
                    </a:p>
                  </a:txBody>
                  <a:tcPr marL="9525" marR="9525" marT="9525" marB="0" anchor="b"/>
                </a:tc>
                <a:tc>
                  <a:txBody>
                    <a:bodyPr/>
                    <a:lstStyle/>
                    <a:p>
                      <a:pPr algn="ctr" fontAlgn="b">
                        <a:lnSpc>
                          <a:spcPts val="1800"/>
                        </a:lnSpc>
                      </a:pPr>
                      <a:r>
                        <a:rPr lang="ja-JP" altLang="en-US" sz="2400" b="0" i="0" u="none" strike="noStrike" dirty="0" smtClean="0">
                          <a:solidFill>
                            <a:srgbClr val="000000"/>
                          </a:solidFill>
                          <a:effectLst/>
                          <a:latin typeface="メイリオ" panose="020B0604030504040204" pitchFamily="50" charset="-128"/>
                          <a:ea typeface="メイリオ" panose="020B0604030504040204" pitchFamily="50" charset="-128"/>
                        </a:rPr>
                        <a:t>１</a:t>
                      </a:r>
                      <a:endParaRPr lang="en-US" altLang="ja-JP" sz="2400" b="0" i="0" u="none" strike="noStrike" dirty="0">
                        <a:solidFill>
                          <a:srgbClr val="000000"/>
                        </a:solidFill>
                        <a:effectLst/>
                        <a:latin typeface="メイリオ" panose="020B0604030504040204" pitchFamily="50" charset="-128"/>
                        <a:ea typeface="メイリオ" panose="020B0604030504040204" pitchFamily="50" charset="-128"/>
                      </a:endParaRPr>
                    </a:p>
                  </a:txBody>
                  <a:tcPr marL="9525" marR="9525" marT="9525" marB="0" anchor="b"/>
                </a:tc>
                <a:tc>
                  <a:txBody>
                    <a:bodyPr/>
                    <a:lstStyle/>
                    <a:p>
                      <a:pPr algn="ctr" fontAlgn="b">
                        <a:lnSpc>
                          <a:spcPts val="1800"/>
                        </a:lnSpc>
                      </a:pPr>
                      <a:r>
                        <a:rPr lang="en-US" altLang="ja-JP" sz="2400" b="0" i="0" u="none" strike="noStrike" dirty="0" smtClean="0">
                          <a:solidFill>
                            <a:srgbClr val="000000"/>
                          </a:solidFill>
                          <a:effectLst/>
                          <a:latin typeface="メイリオ" panose="020B0604030504040204" pitchFamily="50" charset="-128"/>
                          <a:ea typeface="メイリオ" panose="020B0604030504040204" pitchFamily="50" charset="-128"/>
                        </a:rPr>
                        <a:t>?</a:t>
                      </a:r>
                      <a:endParaRPr lang="en-US" altLang="ja-JP" sz="2400" b="0" i="0" u="none" strike="noStrike" dirty="0">
                        <a:solidFill>
                          <a:srgbClr val="000000"/>
                        </a:solidFill>
                        <a:effectLst/>
                        <a:latin typeface="メイリオ" panose="020B0604030504040204" pitchFamily="50" charset="-128"/>
                        <a:ea typeface="メイリオ" panose="020B0604030504040204" pitchFamily="50" charset="-128"/>
                      </a:endParaRPr>
                    </a:p>
                  </a:txBody>
                  <a:tcPr marL="9525" marR="9525" marT="9525" marB="0" anchor="b"/>
                </a:tc>
                <a:extLst>
                  <a:ext uri="{0D108BD9-81ED-4DB2-BD59-A6C34878D82A}">
                    <a16:rowId xmlns:a16="http://schemas.microsoft.com/office/drawing/2014/main" val="2303731155"/>
                  </a:ext>
                </a:extLst>
              </a:tr>
              <a:tr h="567412">
                <a:tc>
                  <a:txBody>
                    <a:bodyPr/>
                    <a:lstStyle/>
                    <a:p>
                      <a:pPr algn="ctr" fontAlgn="b">
                        <a:lnSpc>
                          <a:spcPts val="1800"/>
                        </a:lnSpc>
                      </a:pPr>
                      <a:r>
                        <a:rPr lang="ja-JP" altLang="en-US" sz="2400" b="0" i="0" u="none" strike="noStrike" dirty="0" smtClean="0">
                          <a:solidFill>
                            <a:srgbClr val="000000"/>
                          </a:solidFill>
                          <a:effectLst/>
                          <a:latin typeface="メイリオ" panose="020B0604030504040204" pitchFamily="50" charset="-128"/>
                          <a:ea typeface="メイリオ" panose="020B0604030504040204" pitchFamily="50" charset="-128"/>
                        </a:rPr>
                        <a:t>その他</a:t>
                      </a:r>
                      <a:endParaRPr lang="ja-JP" altLang="en-US" sz="2400" b="0" i="0" u="none" strike="noStrike" dirty="0">
                        <a:solidFill>
                          <a:srgbClr val="000000"/>
                        </a:solidFill>
                        <a:effectLst/>
                        <a:latin typeface="メイリオ" panose="020B0604030504040204" pitchFamily="50" charset="-128"/>
                        <a:ea typeface="メイリオ" panose="020B0604030504040204" pitchFamily="50" charset="-128"/>
                      </a:endParaRPr>
                    </a:p>
                  </a:txBody>
                  <a:tcPr marL="9525" marR="9525" marT="9525" marB="0" anchor="b"/>
                </a:tc>
                <a:tc>
                  <a:txBody>
                    <a:bodyPr/>
                    <a:lstStyle/>
                    <a:p>
                      <a:pPr algn="ctr" fontAlgn="b">
                        <a:lnSpc>
                          <a:spcPts val="1800"/>
                        </a:lnSpc>
                      </a:pPr>
                      <a:r>
                        <a:rPr lang="en-US" altLang="ja-JP" sz="2400" b="0" i="0" u="none" strike="noStrike" dirty="0" smtClean="0">
                          <a:solidFill>
                            <a:srgbClr val="000000"/>
                          </a:solidFill>
                          <a:effectLst/>
                          <a:latin typeface="メイリオ" panose="020B0604030504040204" pitchFamily="50" charset="-128"/>
                          <a:ea typeface="メイリオ" panose="020B0604030504040204" pitchFamily="50" charset="-128"/>
                        </a:rPr>
                        <a:t>3</a:t>
                      </a:r>
                    </a:p>
                  </a:txBody>
                  <a:tcPr marL="9525" marR="9525" marT="9525" marB="0" anchor="b"/>
                </a:tc>
                <a:tc>
                  <a:txBody>
                    <a:bodyPr/>
                    <a:lstStyle/>
                    <a:p>
                      <a:pPr algn="ctr" fontAlgn="b">
                        <a:lnSpc>
                          <a:spcPts val="1800"/>
                        </a:lnSpc>
                      </a:pPr>
                      <a:r>
                        <a:rPr lang="en-US" altLang="ja-JP" sz="2400" b="0" i="0" u="none" strike="noStrike" dirty="0" smtClean="0">
                          <a:solidFill>
                            <a:srgbClr val="000000"/>
                          </a:solidFill>
                          <a:effectLst/>
                          <a:latin typeface="メイリオ" panose="020B0604030504040204" pitchFamily="50" charset="-128"/>
                          <a:ea typeface="メイリオ" panose="020B0604030504040204" pitchFamily="50" charset="-128"/>
                        </a:rPr>
                        <a:t>6</a:t>
                      </a:r>
                      <a:endParaRPr lang="en-US" altLang="ja-JP" sz="2400" b="0" i="0" u="none" strike="noStrike" dirty="0">
                        <a:solidFill>
                          <a:srgbClr val="000000"/>
                        </a:solidFill>
                        <a:effectLst/>
                        <a:latin typeface="メイリオ" panose="020B0604030504040204" pitchFamily="50" charset="-128"/>
                        <a:ea typeface="メイリオ" panose="020B0604030504040204" pitchFamily="50" charset="-128"/>
                      </a:endParaRPr>
                    </a:p>
                  </a:txBody>
                  <a:tcPr marL="9525" marR="9525" marT="9525" marB="0" anchor="b"/>
                </a:tc>
                <a:tc>
                  <a:txBody>
                    <a:bodyPr/>
                    <a:lstStyle/>
                    <a:p>
                      <a:pPr algn="ctr" fontAlgn="b">
                        <a:lnSpc>
                          <a:spcPts val="1800"/>
                        </a:lnSpc>
                      </a:pPr>
                      <a:r>
                        <a:rPr lang="en-US" altLang="ja-JP" sz="2400" b="0" i="0" u="none" strike="noStrike" dirty="0" smtClean="0">
                          <a:solidFill>
                            <a:srgbClr val="000000"/>
                          </a:solidFill>
                          <a:effectLst/>
                          <a:latin typeface="メイリオ" panose="020B0604030504040204" pitchFamily="50" charset="-128"/>
                          <a:ea typeface="メイリオ" panose="020B0604030504040204" pitchFamily="50" charset="-128"/>
                        </a:rPr>
                        <a:t>?</a:t>
                      </a:r>
                      <a:endParaRPr lang="en-US" altLang="ja-JP" sz="2400" b="0" i="0" u="none" strike="noStrike" dirty="0">
                        <a:solidFill>
                          <a:srgbClr val="000000"/>
                        </a:solidFill>
                        <a:effectLst/>
                        <a:latin typeface="メイリオ" panose="020B0604030504040204" pitchFamily="50" charset="-128"/>
                        <a:ea typeface="メイリオ" panose="020B0604030504040204" pitchFamily="50" charset="-128"/>
                      </a:endParaRPr>
                    </a:p>
                  </a:txBody>
                  <a:tcPr marL="9525" marR="9525" marT="9525" marB="0" anchor="b"/>
                </a:tc>
                <a:extLst>
                  <a:ext uri="{0D108BD9-81ED-4DB2-BD59-A6C34878D82A}">
                    <a16:rowId xmlns:a16="http://schemas.microsoft.com/office/drawing/2014/main" val="10003"/>
                  </a:ext>
                </a:extLst>
              </a:tr>
              <a:tr h="750438">
                <a:tc>
                  <a:txBody>
                    <a:bodyPr/>
                    <a:lstStyle/>
                    <a:p>
                      <a:pPr algn="ctr" fontAlgn="b">
                        <a:lnSpc>
                          <a:spcPts val="1800"/>
                        </a:lnSpc>
                      </a:pPr>
                      <a:r>
                        <a:rPr lang="ja-JP" altLang="en-US" sz="2400" b="0" i="0" u="none" strike="noStrike" dirty="0">
                          <a:solidFill>
                            <a:srgbClr val="000000"/>
                          </a:solidFill>
                          <a:effectLst/>
                          <a:latin typeface="メイリオ" panose="020B0604030504040204" pitchFamily="50" charset="-128"/>
                          <a:ea typeface="メイリオ" panose="020B0604030504040204" pitchFamily="50" charset="-128"/>
                        </a:rPr>
                        <a:t>合計</a:t>
                      </a:r>
                    </a:p>
                  </a:txBody>
                  <a:tcPr marL="9525" marR="9525" marT="9525" marB="0" anchor="b">
                    <a:solidFill>
                      <a:schemeClr val="accent2">
                        <a:lumMod val="60000"/>
                        <a:lumOff val="40000"/>
                      </a:schemeClr>
                    </a:solidFill>
                  </a:tcPr>
                </a:tc>
                <a:tc>
                  <a:txBody>
                    <a:bodyPr/>
                    <a:lstStyle/>
                    <a:p>
                      <a:pPr algn="ctr" fontAlgn="b">
                        <a:lnSpc>
                          <a:spcPts val="1800"/>
                        </a:lnSpc>
                      </a:pPr>
                      <a:r>
                        <a:rPr lang="en-US" altLang="ja-JP" sz="2400" b="0" i="0" u="none" strike="noStrike" dirty="0" smtClean="0">
                          <a:solidFill>
                            <a:srgbClr val="000000"/>
                          </a:solidFill>
                          <a:effectLst/>
                          <a:latin typeface="メイリオ" panose="020B0604030504040204" pitchFamily="50" charset="-128"/>
                          <a:ea typeface="メイリオ" panose="020B0604030504040204" pitchFamily="50" charset="-128"/>
                        </a:rPr>
                        <a:t>31 </a:t>
                      </a:r>
                      <a:endParaRPr lang="en-US" altLang="ja-JP" sz="2400" b="0" i="0" u="none" strike="noStrike" dirty="0">
                        <a:solidFill>
                          <a:srgbClr val="000000"/>
                        </a:solidFill>
                        <a:effectLst/>
                        <a:latin typeface="メイリオ" panose="020B0604030504040204" pitchFamily="50" charset="-128"/>
                        <a:ea typeface="メイリオ" panose="020B0604030504040204" pitchFamily="50" charset="-128"/>
                      </a:endParaRPr>
                    </a:p>
                  </a:txBody>
                  <a:tcPr marL="9525" marR="9525" marT="9525" marB="0" anchor="b">
                    <a:solidFill>
                      <a:schemeClr val="accent2">
                        <a:lumMod val="60000"/>
                        <a:lumOff val="40000"/>
                      </a:schemeClr>
                    </a:solidFill>
                  </a:tcPr>
                </a:tc>
                <a:tc>
                  <a:txBody>
                    <a:bodyPr/>
                    <a:lstStyle/>
                    <a:p>
                      <a:pPr algn="ctr" fontAlgn="b">
                        <a:lnSpc>
                          <a:spcPts val="1800"/>
                        </a:lnSpc>
                      </a:pPr>
                      <a:r>
                        <a:rPr lang="en-US" altLang="ja-JP" sz="2400" b="0" i="0" u="none" strike="noStrike" dirty="0" smtClean="0">
                          <a:solidFill>
                            <a:srgbClr val="000000"/>
                          </a:solidFill>
                          <a:effectLst/>
                          <a:latin typeface="メイリオ" panose="020B0604030504040204" pitchFamily="50" charset="-128"/>
                          <a:ea typeface="メイリオ" panose="020B0604030504040204" pitchFamily="50" charset="-128"/>
                        </a:rPr>
                        <a:t>44</a:t>
                      </a:r>
                      <a:endParaRPr lang="en-US" altLang="ja-JP" sz="2400" b="0" i="0" u="none" strike="noStrike" dirty="0">
                        <a:solidFill>
                          <a:srgbClr val="000000"/>
                        </a:solidFill>
                        <a:effectLst/>
                        <a:latin typeface="メイリオ" panose="020B0604030504040204" pitchFamily="50" charset="-128"/>
                        <a:ea typeface="メイリオ" panose="020B0604030504040204" pitchFamily="50" charset="-128"/>
                      </a:endParaRPr>
                    </a:p>
                  </a:txBody>
                  <a:tcPr marL="9525" marR="9525" marT="9525" marB="0" anchor="b">
                    <a:solidFill>
                      <a:schemeClr val="accent2">
                        <a:lumMod val="60000"/>
                        <a:lumOff val="40000"/>
                      </a:schemeClr>
                    </a:solidFill>
                  </a:tcPr>
                </a:tc>
                <a:tc>
                  <a:txBody>
                    <a:bodyPr/>
                    <a:lstStyle/>
                    <a:p>
                      <a:pPr algn="ctr" fontAlgn="b">
                        <a:lnSpc>
                          <a:spcPts val="1800"/>
                        </a:lnSpc>
                      </a:pPr>
                      <a:r>
                        <a:rPr lang="en-US" altLang="ja-JP" sz="2400" b="0" i="0" u="none" strike="noStrike" dirty="0" smtClean="0">
                          <a:solidFill>
                            <a:srgbClr val="000000"/>
                          </a:solidFill>
                          <a:effectLst/>
                          <a:latin typeface="メイリオ" panose="020B0604030504040204" pitchFamily="50" charset="-128"/>
                          <a:ea typeface="メイリオ" panose="020B0604030504040204" pitchFamily="50" charset="-128"/>
                        </a:rPr>
                        <a:t>?</a:t>
                      </a:r>
                      <a:endParaRPr lang="en-US" altLang="ja-JP" sz="2400" b="0" i="0" u="none" strike="noStrike" dirty="0">
                        <a:solidFill>
                          <a:srgbClr val="000000"/>
                        </a:solidFill>
                        <a:effectLst/>
                        <a:latin typeface="メイリオ" panose="020B0604030504040204" pitchFamily="50" charset="-128"/>
                        <a:ea typeface="メイリオ" panose="020B0604030504040204" pitchFamily="50" charset="-128"/>
                      </a:endParaRPr>
                    </a:p>
                  </a:txBody>
                  <a:tcPr marL="9525" marR="9525" marT="9525" marB="0" anchor="b">
                    <a:solidFill>
                      <a:schemeClr val="accent2">
                        <a:lumMod val="60000"/>
                        <a:lumOff val="40000"/>
                      </a:schemeClr>
                    </a:solidFill>
                  </a:tcP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289410893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pc="0" dirty="0" smtClean="0">
                <a:solidFill>
                  <a:srgbClr val="002060"/>
                </a:solidFill>
              </a:rPr>
              <a:t>板橋区の虐待通報、相談は増加傾向</a:t>
            </a:r>
            <a:endParaRPr kumimoji="1" lang="ja-JP" altLang="en-US" spc="0" dirty="0">
              <a:solidFill>
                <a:srgbClr val="002060"/>
              </a:solidFill>
            </a:endParaRPr>
          </a:p>
        </p:txBody>
      </p:sp>
      <p:sp>
        <p:nvSpPr>
          <p:cNvPr id="5" name="コンテンツ プレースホルダー 4"/>
          <p:cNvSpPr>
            <a:spLocks noGrp="1"/>
          </p:cNvSpPr>
          <p:nvPr>
            <p:ph idx="1"/>
          </p:nvPr>
        </p:nvSpPr>
        <p:spPr>
          <a:xfrm>
            <a:off x="996919" y="1817648"/>
            <a:ext cx="10058400" cy="3426977"/>
          </a:xfrm>
        </p:spPr>
        <p:txBody>
          <a:bodyPr/>
          <a:lstStyle/>
          <a:p>
            <a:pPr indent="0">
              <a:lnSpc>
                <a:spcPts val="3000"/>
              </a:lnSpc>
            </a:pPr>
            <a:endParaRPr lang="en-US" altLang="ja-JP" sz="4800" b="1" dirty="0" smtClean="0">
              <a:solidFill>
                <a:srgbClr val="002060"/>
              </a:solidFill>
              <a:cs typeface="+mj-cs"/>
            </a:endParaRPr>
          </a:p>
          <a:p>
            <a:pPr indent="0">
              <a:lnSpc>
                <a:spcPts val="4000"/>
              </a:lnSpc>
            </a:pPr>
            <a:r>
              <a:rPr lang="ja-JP" altLang="en-US" sz="4400" dirty="0" err="1" smtClean="0">
                <a:solidFill>
                  <a:srgbClr val="002060"/>
                </a:solidFill>
                <a:cs typeface="+mj-cs"/>
              </a:rPr>
              <a:t>障がい</a:t>
            </a:r>
            <a:r>
              <a:rPr lang="ja-JP" altLang="en-US" sz="4400" dirty="0" smtClean="0">
                <a:solidFill>
                  <a:srgbClr val="002060"/>
                </a:solidFill>
                <a:cs typeface="+mj-cs"/>
              </a:rPr>
              <a:t>者福祉施設従事者等の通報・</a:t>
            </a:r>
            <a:endParaRPr lang="en-US" altLang="ja-JP" sz="4400" dirty="0" smtClean="0">
              <a:solidFill>
                <a:srgbClr val="002060"/>
              </a:solidFill>
              <a:cs typeface="+mj-cs"/>
            </a:endParaRPr>
          </a:p>
          <a:p>
            <a:pPr indent="0">
              <a:lnSpc>
                <a:spcPts val="4000"/>
              </a:lnSpc>
            </a:pPr>
            <a:r>
              <a:rPr lang="ja-JP" altLang="en-US" sz="4400" dirty="0" smtClean="0">
                <a:solidFill>
                  <a:srgbClr val="002060"/>
                </a:solidFill>
                <a:cs typeface="+mj-cs"/>
              </a:rPr>
              <a:t>相談件数</a:t>
            </a:r>
            <a:r>
              <a:rPr lang="ja-JP" altLang="en-US" sz="4400" b="1" dirty="0" smtClean="0">
                <a:solidFill>
                  <a:srgbClr val="FF0000"/>
                </a:solidFill>
                <a:cs typeface="+mj-cs"/>
              </a:rPr>
              <a:t>も</a:t>
            </a:r>
            <a:r>
              <a:rPr lang="ja-JP" altLang="en-US" sz="4400" dirty="0" smtClean="0">
                <a:solidFill>
                  <a:srgbClr val="002060"/>
                </a:solidFill>
                <a:cs typeface="+mj-cs"/>
              </a:rPr>
              <a:t>増えている</a:t>
            </a:r>
            <a:r>
              <a:rPr lang="ja-JP" altLang="en-US" sz="4800" dirty="0" smtClean="0">
                <a:solidFill>
                  <a:srgbClr val="002060"/>
                </a:solidFill>
                <a:cs typeface="+mj-cs"/>
              </a:rPr>
              <a:t>。</a:t>
            </a:r>
            <a:endParaRPr lang="en-US" altLang="ja-JP" sz="4800" dirty="0" smtClean="0">
              <a:solidFill>
                <a:srgbClr val="002060"/>
              </a:solidFill>
              <a:cs typeface="+mj-cs"/>
            </a:endParaRPr>
          </a:p>
          <a:p>
            <a:pPr indent="0">
              <a:lnSpc>
                <a:spcPts val="4000"/>
              </a:lnSpc>
            </a:pPr>
            <a:endParaRPr lang="en-US" altLang="ja-JP" sz="4800" dirty="0" smtClean="0">
              <a:solidFill>
                <a:srgbClr val="002060"/>
              </a:solidFill>
              <a:cs typeface="+mj-cs"/>
            </a:endParaRPr>
          </a:p>
          <a:p>
            <a:pPr indent="0">
              <a:lnSpc>
                <a:spcPts val="4000"/>
              </a:lnSpc>
            </a:pPr>
            <a:r>
              <a:rPr lang="ja-JP" altLang="en-US" sz="4400" dirty="0" smtClean="0">
                <a:solidFill>
                  <a:srgbClr val="002060"/>
                </a:solidFill>
                <a:cs typeface="+mj-cs"/>
              </a:rPr>
              <a:t>増えている理由</a:t>
            </a:r>
            <a:r>
              <a:rPr lang="en-US" altLang="ja-JP" sz="4400" dirty="0" smtClean="0">
                <a:solidFill>
                  <a:srgbClr val="002060"/>
                </a:solidFill>
                <a:cs typeface="+mj-cs"/>
              </a:rPr>
              <a:t>…</a:t>
            </a:r>
          </a:p>
          <a:p>
            <a:pPr indent="0">
              <a:lnSpc>
                <a:spcPts val="4000"/>
              </a:lnSpc>
            </a:pPr>
            <a:endParaRPr lang="en-US" altLang="ja-JP" sz="4800" dirty="0" smtClean="0">
              <a:solidFill>
                <a:srgbClr val="002060"/>
              </a:solidFill>
              <a:cs typeface="+mj-cs"/>
            </a:endParaRPr>
          </a:p>
          <a:p>
            <a:pPr indent="0">
              <a:lnSpc>
                <a:spcPts val="3000"/>
              </a:lnSpc>
            </a:pPr>
            <a:endParaRPr lang="en-US" altLang="ja-JP" sz="4800" dirty="0" smtClean="0">
              <a:solidFill>
                <a:srgbClr val="002060"/>
              </a:solidFill>
              <a:cs typeface="+mj-cs"/>
            </a:endParaRPr>
          </a:p>
        </p:txBody>
      </p:sp>
    </p:spTree>
    <p:extLst>
      <p:ext uri="{BB962C8B-B14F-4D97-AF65-F5344CB8AC3E}">
        <p14:creationId xmlns:p14="http://schemas.microsoft.com/office/powerpoint/2010/main" val="331494718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smtClean="0">
                <a:solidFill>
                  <a:srgbClr val="002060"/>
                </a:solidFill>
              </a:rPr>
              <a:t>虐待</a:t>
            </a:r>
            <a:r>
              <a:rPr lang="ja-JP" altLang="en-US" dirty="0">
                <a:solidFill>
                  <a:srgbClr val="002060"/>
                </a:solidFill>
              </a:rPr>
              <a:t>防止の</a:t>
            </a:r>
            <a:r>
              <a:rPr lang="ja-JP" altLang="en-US" dirty="0" smtClean="0">
                <a:solidFill>
                  <a:srgbClr val="002060"/>
                </a:solidFill>
              </a:rPr>
              <a:t>取り組み強化</a:t>
            </a:r>
            <a:endParaRPr kumimoji="1" lang="ja-JP" altLang="en-US" dirty="0">
              <a:solidFill>
                <a:srgbClr val="002060"/>
              </a:solidFill>
            </a:endParaRPr>
          </a:p>
        </p:txBody>
      </p:sp>
      <p:sp>
        <p:nvSpPr>
          <p:cNvPr id="3" name="コンテンツ プレースホルダー 2"/>
          <p:cNvSpPr>
            <a:spLocks noGrp="1"/>
          </p:cNvSpPr>
          <p:nvPr>
            <p:ph idx="1"/>
          </p:nvPr>
        </p:nvSpPr>
        <p:spPr>
          <a:xfrm>
            <a:off x="1097280" y="1915780"/>
            <a:ext cx="10058400" cy="4373508"/>
          </a:xfrm>
        </p:spPr>
        <p:txBody>
          <a:bodyPr>
            <a:normAutofit fontScale="62500" lnSpcReduction="20000"/>
          </a:bodyPr>
          <a:lstStyle/>
          <a:p>
            <a:pPr>
              <a:lnSpc>
                <a:spcPct val="150000"/>
              </a:lnSpc>
              <a:buFont typeface="Wingdings" panose="05000000000000000000" pitchFamily="2" charset="2"/>
              <a:buChar char="u"/>
            </a:pPr>
            <a:r>
              <a:rPr lang="ja-JP" altLang="en-US" sz="5800" b="1" dirty="0" smtClean="0"/>
              <a:t>　</a:t>
            </a:r>
            <a:r>
              <a:rPr lang="ja-JP" altLang="en-US" sz="5800" b="1" dirty="0" smtClean="0">
                <a:solidFill>
                  <a:srgbClr val="002060"/>
                </a:solidFill>
              </a:rPr>
              <a:t>東京都全体でも、増えている！</a:t>
            </a:r>
            <a:endParaRPr lang="en-US" altLang="ja-JP" sz="5800" b="1" dirty="0" smtClean="0">
              <a:solidFill>
                <a:srgbClr val="002060"/>
              </a:solidFill>
            </a:endParaRPr>
          </a:p>
          <a:p>
            <a:pPr>
              <a:lnSpc>
                <a:spcPct val="150000"/>
              </a:lnSpc>
            </a:pPr>
            <a:r>
              <a:rPr lang="ja-JP" altLang="en-US" sz="4400" dirty="0"/>
              <a:t>　</a:t>
            </a:r>
            <a:r>
              <a:rPr lang="ja-JP" altLang="en-US" sz="4400" dirty="0" smtClean="0"/>
              <a:t>毎年、支援員による</a:t>
            </a:r>
            <a:r>
              <a:rPr lang="ja-JP" altLang="en-US" sz="4400" b="1" dirty="0" smtClean="0">
                <a:solidFill>
                  <a:srgbClr val="002060"/>
                </a:solidFill>
              </a:rPr>
              <a:t>過度な身体拘束</a:t>
            </a:r>
            <a:r>
              <a:rPr lang="ja-JP" altLang="en-US" sz="4400" dirty="0" smtClean="0"/>
              <a:t>や、支援員の乱暴な言葉かけによる</a:t>
            </a:r>
            <a:r>
              <a:rPr lang="ja-JP" altLang="en-US" sz="4400" b="1" dirty="0" smtClean="0">
                <a:solidFill>
                  <a:srgbClr val="002060"/>
                </a:solidFill>
              </a:rPr>
              <a:t>心理的虐待</a:t>
            </a:r>
            <a:r>
              <a:rPr lang="ja-JP" altLang="en-US" sz="4400" dirty="0" smtClean="0"/>
              <a:t>、</a:t>
            </a:r>
            <a:r>
              <a:rPr lang="ja-JP" altLang="en-US" sz="4400" dirty="0" smtClean="0">
                <a:solidFill>
                  <a:srgbClr val="002060"/>
                </a:solidFill>
              </a:rPr>
              <a:t>支援員による利用者からの</a:t>
            </a:r>
            <a:r>
              <a:rPr lang="ja-JP" altLang="en-US" sz="4400" b="1" dirty="0" smtClean="0">
                <a:solidFill>
                  <a:srgbClr val="002060"/>
                </a:solidFill>
              </a:rPr>
              <a:t>預かり金の着服</a:t>
            </a:r>
            <a:r>
              <a:rPr lang="ja-JP" altLang="en-US" sz="4400" dirty="0" smtClean="0"/>
              <a:t>といった</a:t>
            </a:r>
            <a:r>
              <a:rPr lang="ja-JP" altLang="en-US" sz="4400" b="1" dirty="0" smtClean="0">
                <a:solidFill>
                  <a:srgbClr val="002060"/>
                </a:solidFill>
              </a:rPr>
              <a:t>経済的虐待</a:t>
            </a:r>
            <a:r>
              <a:rPr lang="ja-JP" altLang="en-US" sz="4400" dirty="0" smtClean="0"/>
              <a:t>等の事案の発生が絶えない状況です。</a:t>
            </a:r>
            <a:r>
              <a:rPr lang="en-US" altLang="ja-JP" sz="4400" dirty="0" smtClean="0"/>
              <a:t/>
            </a:r>
            <a:br>
              <a:rPr lang="en-US" altLang="ja-JP" sz="4400" dirty="0" smtClean="0"/>
            </a:br>
            <a:r>
              <a:rPr lang="ja-JP" altLang="en-US" sz="4400" dirty="0" smtClean="0"/>
              <a:t>　また、近年、虐待認定</a:t>
            </a:r>
            <a:r>
              <a:rPr lang="ja-JP" altLang="en-US" sz="4400" dirty="0"/>
              <a:t>に</a:t>
            </a:r>
            <a:r>
              <a:rPr lang="ja-JP" altLang="en-US" sz="4400" dirty="0" smtClean="0"/>
              <a:t>まで至らないまでも</a:t>
            </a:r>
            <a:r>
              <a:rPr lang="ja-JP" altLang="en-US" sz="4400" b="1" dirty="0" smtClean="0">
                <a:solidFill>
                  <a:srgbClr val="002060"/>
                </a:solidFill>
              </a:rPr>
              <a:t>不適切支援</a:t>
            </a:r>
            <a:r>
              <a:rPr lang="ja-JP" altLang="en-US" sz="4400" dirty="0" smtClean="0"/>
              <a:t>という認定の増加が問題となっております。　</a:t>
            </a:r>
            <a:endParaRPr lang="en-US" altLang="ja-JP" sz="4400" dirty="0"/>
          </a:p>
        </p:txBody>
      </p:sp>
    </p:spTree>
    <p:extLst>
      <p:ext uri="{BB962C8B-B14F-4D97-AF65-F5344CB8AC3E}">
        <p14:creationId xmlns:p14="http://schemas.microsoft.com/office/powerpoint/2010/main" val="348794372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097280" y="660600"/>
            <a:ext cx="10058400" cy="1259218"/>
          </a:xfrm>
        </p:spPr>
        <p:txBody>
          <a:bodyPr anchor="ctr">
            <a:noAutofit/>
          </a:bodyPr>
          <a:lstStyle/>
          <a:p>
            <a:r>
              <a:rPr lang="ja-JP" altLang="en-US" sz="3600" dirty="0">
                <a:solidFill>
                  <a:srgbClr val="002060"/>
                </a:solidFill>
              </a:rPr>
              <a:t>　</a:t>
            </a:r>
            <a:r>
              <a:rPr lang="en-US" altLang="ja-JP" sz="3600" dirty="0" smtClean="0">
                <a:solidFill>
                  <a:srgbClr val="002060"/>
                </a:solidFill>
              </a:rPr>
              <a:t/>
            </a:r>
            <a:br>
              <a:rPr lang="en-US" altLang="ja-JP" sz="3600" dirty="0" smtClean="0">
                <a:solidFill>
                  <a:srgbClr val="002060"/>
                </a:solidFill>
              </a:rPr>
            </a:br>
            <a:r>
              <a:rPr lang="ja-JP" altLang="en-US" sz="4400" dirty="0" err="1" smtClean="0">
                <a:solidFill>
                  <a:srgbClr val="002060"/>
                </a:solidFill>
              </a:rPr>
              <a:t>障がい</a:t>
            </a:r>
            <a:r>
              <a:rPr lang="ja-JP" altLang="en-US" sz="4400" dirty="0" smtClean="0">
                <a:solidFill>
                  <a:srgbClr val="002060"/>
                </a:solidFill>
              </a:rPr>
              <a:t>者虐待防止の更なる推進</a:t>
            </a:r>
            <a:endParaRPr kumimoji="1" lang="ja-JP" altLang="en-US" sz="4400" dirty="0">
              <a:solidFill>
                <a:srgbClr val="002060"/>
              </a:solidFill>
            </a:endParaRPr>
          </a:p>
        </p:txBody>
      </p:sp>
      <p:sp>
        <p:nvSpPr>
          <p:cNvPr id="4" name="コンテンツ プレースホルダー 2"/>
          <p:cNvSpPr txBox="1">
            <a:spLocks/>
          </p:cNvSpPr>
          <p:nvPr/>
        </p:nvSpPr>
        <p:spPr>
          <a:xfrm>
            <a:off x="1182806" y="2723145"/>
            <a:ext cx="9826388" cy="3354269"/>
          </a:xfrm>
          <a:prstGeom prst="rect">
            <a:avLst/>
          </a:prstGeom>
          <a:solidFill>
            <a:schemeClr val="accent2"/>
          </a:solidFill>
          <a:ln>
            <a:solidFill>
              <a:schemeClr val="accent1">
                <a:lumMod val="50000"/>
              </a:schemeClr>
            </a:solidFill>
          </a:ln>
        </p:spPr>
        <p:txBody>
          <a:bodyPr vert="horz" lIns="0" tIns="45720" rIns="0" bIns="45720" rtlCol="0" anchor="ctr">
            <a:normAutofit/>
          </a:bodyPr>
          <a:lstStyle>
            <a:lvl1pPr marL="91440" indent="-91440" algn="l" defTabSz="914400" rtl="0" eaLnBrk="1" latinLnBrk="0" hangingPunct="1">
              <a:lnSpc>
                <a:spcPts val="2600"/>
              </a:lnSpc>
              <a:spcBef>
                <a:spcPts val="600"/>
              </a:spcBef>
              <a:spcAft>
                <a:spcPts val="600"/>
              </a:spcAft>
              <a:buClr>
                <a:schemeClr val="accent1"/>
              </a:buClr>
              <a:buSzPct val="100000"/>
              <a:buFont typeface="Calibri" panose="020F0502020204030204" pitchFamily="34" charset="0"/>
              <a:buChar char=" "/>
              <a:defRPr kumimoji="1" sz="2000" kern="1200">
                <a:solidFill>
                  <a:schemeClr val="tx1">
                    <a:lumMod val="75000"/>
                    <a:lumOff val="25000"/>
                  </a:schemeClr>
                </a:solidFill>
                <a:latin typeface="メイリオ" panose="020B0604030504040204" pitchFamily="50" charset="-128"/>
                <a:ea typeface="メイリオ" panose="020B0604030504040204" pitchFamily="50" charset="-128"/>
                <a:cs typeface="+mn-cs"/>
              </a:defRPr>
            </a:lvl1pPr>
            <a:lvl2pPr marL="384048" indent="-182880" algn="l" defTabSz="914400" rtl="0" eaLnBrk="1" latinLnBrk="0" hangingPunct="1">
              <a:lnSpc>
                <a:spcPts val="2600"/>
              </a:lnSpc>
              <a:spcBef>
                <a:spcPts val="600"/>
              </a:spcBef>
              <a:spcAft>
                <a:spcPts val="600"/>
              </a:spcAft>
              <a:buClr>
                <a:schemeClr val="accent1"/>
              </a:buClr>
              <a:buFont typeface="Calibri" pitchFamily="34" charset="0"/>
              <a:buChar char="◦"/>
              <a:defRPr kumimoji="1" sz="2000" kern="1200">
                <a:solidFill>
                  <a:schemeClr val="tx1">
                    <a:lumMod val="75000"/>
                    <a:lumOff val="25000"/>
                  </a:schemeClr>
                </a:solidFill>
                <a:latin typeface="メイリオ" panose="020B0604030504040204" pitchFamily="50" charset="-128"/>
                <a:ea typeface="メイリオ" panose="020B0604030504040204" pitchFamily="50" charset="-128"/>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2000" kern="1200">
                <a:solidFill>
                  <a:schemeClr val="tx1">
                    <a:lumMod val="75000"/>
                    <a:lumOff val="25000"/>
                  </a:schemeClr>
                </a:solidFill>
                <a:latin typeface="メイリオ" panose="020B0604030504040204" pitchFamily="50" charset="-128"/>
                <a:ea typeface="メイリオ" panose="020B0604030504040204" pitchFamily="50" charset="-128"/>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2000" kern="1200">
                <a:solidFill>
                  <a:schemeClr val="tx1">
                    <a:lumMod val="75000"/>
                    <a:lumOff val="25000"/>
                  </a:schemeClr>
                </a:solidFill>
                <a:latin typeface="メイリオ" panose="020B0604030504040204" pitchFamily="50" charset="-128"/>
                <a:ea typeface="メイリオ" panose="020B0604030504040204" pitchFamily="50" charset="-128"/>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2000" kern="1200">
                <a:solidFill>
                  <a:schemeClr val="tx1">
                    <a:lumMod val="75000"/>
                    <a:lumOff val="25000"/>
                  </a:schemeClr>
                </a:solidFill>
                <a:latin typeface="メイリオ" panose="020B0604030504040204" pitchFamily="50" charset="-128"/>
                <a:ea typeface="メイリオ" panose="020B0604030504040204" pitchFamily="50" charset="-128"/>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9pPr>
          </a:lstStyle>
          <a:p>
            <a:pPr marL="292608" lvl="1" indent="0">
              <a:lnSpc>
                <a:spcPts val="2800"/>
              </a:lnSpc>
              <a:spcBef>
                <a:spcPts val="1200"/>
              </a:spcBef>
              <a:buFont typeface="Calibri" pitchFamily="34" charset="0"/>
              <a:buNone/>
            </a:pPr>
            <a:r>
              <a:rPr lang="ja-JP" altLang="en-US" sz="3200" dirty="0">
                <a:solidFill>
                  <a:schemeClr val="bg1"/>
                </a:solidFill>
              </a:rPr>
              <a:t>１　従業員への</a:t>
            </a:r>
            <a:r>
              <a:rPr lang="ja-JP" altLang="en-US" sz="3200" b="1" dirty="0">
                <a:solidFill>
                  <a:schemeClr val="bg1"/>
                </a:solidFill>
              </a:rPr>
              <a:t>研修</a:t>
            </a:r>
            <a:r>
              <a:rPr lang="ja-JP" altLang="en-US" sz="3200" dirty="0">
                <a:solidFill>
                  <a:schemeClr val="bg1"/>
                </a:solidFill>
              </a:rPr>
              <a:t>実施　努力義務➡</a:t>
            </a:r>
            <a:r>
              <a:rPr lang="ja-JP" altLang="en-US" sz="3200" b="1" dirty="0">
                <a:solidFill>
                  <a:schemeClr val="bg1"/>
                </a:solidFill>
              </a:rPr>
              <a:t>義務化</a:t>
            </a:r>
            <a:endParaRPr lang="en-US" altLang="ja-JP" sz="3200" b="1" dirty="0">
              <a:solidFill>
                <a:schemeClr val="bg1"/>
              </a:solidFill>
            </a:endParaRPr>
          </a:p>
          <a:p>
            <a:pPr marL="292608" lvl="1" indent="0">
              <a:lnSpc>
                <a:spcPts val="2800"/>
              </a:lnSpc>
              <a:spcBef>
                <a:spcPts val="1200"/>
              </a:spcBef>
              <a:buFont typeface="Calibri" pitchFamily="34" charset="0"/>
              <a:buNone/>
            </a:pPr>
            <a:r>
              <a:rPr lang="ja-JP" altLang="en-US" sz="3200" dirty="0">
                <a:solidFill>
                  <a:schemeClr val="bg1"/>
                </a:solidFill>
              </a:rPr>
              <a:t>２　</a:t>
            </a:r>
            <a:r>
              <a:rPr lang="ja-JP" altLang="en-US" sz="3200" b="1" dirty="0">
                <a:solidFill>
                  <a:schemeClr val="bg1"/>
                </a:solidFill>
              </a:rPr>
              <a:t>虐待防止委員会</a:t>
            </a:r>
            <a:r>
              <a:rPr lang="ja-JP" altLang="en-US" sz="3200" dirty="0">
                <a:solidFill>
                  <a:schemeClr val="bg1"/>
                </a:solidFill>
              </a:rPr>
              <a:t>を設置を</a:t>
            </a:r>
            <a:r>
              <a:rPr lang="ja-JP" altLang="en-US" sz="3200" b="1" dirty="0">
                <a:solidFill>
                  <a:schemeClr val="bg1"/>
                </a:solidFill>
              </a:rPr>
              <a:t>義務化</a:t>
            </a:r>
            <a:endParaRPr lang="en-US" altLang="ja-JP" sz="3200" b="1" dirty="0">
              <a:solidFill>
                <a:schemeClr val="bg1"/>
              </a:solidFill>
            </a:endParaRPr>
          </a:p>
          <a:p>
            <a:pPr marL="292608" lvl="1" indent="0">
              <a:lnSpc>
                <a:spcPts val="2800"/>
              </a:lnSpc>
              <a:spcBef>
                <a:spcPts val="1200"/>
              </a:spcBef>
              <a:buFont typeface="Calibri" pitchFamily="34" charset="0"/>
              <a:buNone/>
            </a:pPr>
            <a:r>
              <a:rPr lang="ja-JP" altLang="en-US" sz="3200" dirty="0">
                <a:solidFill>
                  <a:schemeClr val="bg1"/>
                </a:solidFill>
              </a:rPr>
              <a:t>　　委員会での</a:t>
            </a:r>
            <a:r>
              <a:rPr lang="ja-JP" altLang="en-US" sz="3200" b="1" dirty="0">
                <a:solidFill>
                  <a:schemeClr val="bg1"/>
                </a:solidFill>
              </a:rPr>
              <a:t>検討結果</a:t>
            </a:r>
            <a:r>
              <a:rPr lang="ja-JP" altLang="en-US" sz="3200" dirty="0">
                <a:solidFill>
                  <a:schemeClr val="bg1"/>
                </a:solidFill>
              </a:rPr>
              <a:t>を従業者に</a:t>
            </a:r>
            <a:r>
              <a:rPr lang="ja-JP" altLang="en-US" sz="3200" b="1" dirty="0">
                <a:solidFill>
                  <a:schemeClr val="bg1"/>
                </a:solidFill>
              </a:rPr>
              <a:t>周知徹底</a:t>
            </a:r>
            <a:r>
              <a:rPr lang="ja-JP" altLang="en-US" sz="3200" dirty="0">
                <a:solidFill>
                  <a:schemeClr val="bg1"/>
                </a:solidFill>
              </a:rPr>
              <a:t>！！</a:t>
            </a:r>
            <a:endParaRPr lang="en-US" altLang="ja-JP" sz="3200" dirty="0">
              <a:solidFill>
                <a:schemeClr val="bg1"/>
              </a:solidFill>
            </a:endParaRPr>
          </a:p>
          <a:p>
            <a:pPr marL="292608" lvl="1" indent="0">
              <a:lnSpc>
                <a:spcPts val="2800"/>
              </a:lnSpc>
              <a:spcBef>
                <a:spcPts val="1200"/>
              </a:spcBef>
              <a:buFont typeface="Calibri" pitchFamily="34" charset="0"/>
              <a:buNone/>
            </a:pPr>
            <a:r>
              <a:rPr lang="ja-JP" altLang="en-US" sz="3200" dirty="0">
                <a:solidFill>
                  <a:schemeClr val="bg1"/>
                </a:solidFill>
              </a:rPr>
              <a:t>３　虐待の防止等のための</a:t>
            </a:r>
            <a:r>
              <a:rPr lang="ja-JP" altLang="en-US" sz="3200" b="1" dirty="0">
                <a:solidFill>
                  <a:schemeClr val="bg1"/>
                </a:solidFill>
              </a:rPr>
              <a:t>責任者の設置</a:t>
            </a:r>
            <a:r>
              <a:rPr lang="ja-JP" altLang="en-US" sz="3200" dirty="0">
                <a:solidFill>
                  <a:schemeClr val="bg1"/>
                </a:solidFill>
              </a:rPr>
              <a:t>を</a:t>
            </a:r>
            <a:r>
              <a:rPr lang="ja-JP" altLang="en-US" sz="3200" b="1" dirty="0">
                <a:solidFill>
                  <a:schemeClr val="bg1"/>
                </a:solidFill>
              </a:rPr>
              <a:t>義務化</a:t>
            </a:r>
          </a:p>
        </p:txBody>
      </p:sp>
      <p:sp>
        <p:nvSpPr>
          <p:cNvPr id="5" name="正方形/長方形 4"/>
          <p:cNvSpPr/>
          <p:nvPr/>
        </p:nvSpPr>
        <p:spPr>
          <a:xfrm>
            <a:off x="1122174" y="2059872"/>
            <a:ext cx="10240304" cy="523220"/>
          </a:xfrm>
          <a:prstGeom prst="rect">
            <a:avLst/>
          </a:prstGeom>
        </p:spPr>
        <p:txBody>
          <a:bodyPr wrap="none">
            <a:spAutoFit/>
          </a:bodyPr>
          <a:lstStyle/>
          <a:p>
            <a:r>
              <a:rPr lang="ja-JP" altLang="en-US" sz="2800" b="1" dirty="0" smtClean="0">
                <a:solidFill>
                  <a:srgbClr val="0070C0"/>
                </a:solidFill>
              </a:rPr>
              <a:t>◆</a:t>
            </a:r>
            <a:r>
              <a:rPr lang="ja-JP" altLang="en-US" sz="2800" dirty="0" smtClean="0">
                <a:solidFill>
                  <a:srgbClr val="002060"/>
                </a:solidFill>
                <a:latin typeface="メイリオ" panose="020B0604030504040204" pitchFamily="50" charset="-128"/>
                <a:ea typeface="メイリオ" panose="020B0604030504040204" pitchFamily="50" charset="-128"/>
              </a:rPr>
              <a:t>　虐待</a:t>
            </a:r>
            <a:r>
              <a:rPr lang="ja-JP" altLang="en-US" sz="2800" dirty="0">
                <a:solidFill>
                  <a:srgbClr val="002060"/>
                </a:solidFill>
                <a:latin typeface="メイリオ" panose="020B0604030504040204" pitchFamily="50" charset="-128"/>
                <a:ea typeface="メイリオ" panose="020B0604030504040204" pitchFamily="50" charset="-128"/>
              </a:rPr>
              <a:t>防止の体制の徹底について（令和４年度より義務化）</a:t>
            </a:r>
            <a:endParaRPr lang="en-US" altLang="ja-JP" sz="2800" dirty="0">
              <a:solidFill>
                <a:srgbClr val="002060"/>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78064799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097280" y="660600"/>
            <a:ext cx="10511140" cy="1259218"/>
          </a:xfrm>
        </p:spPr>
        <p:txBody>
          <a:bodyPr anchor="ctr">
            <a:noAutofit/>
          </a:bodyPr>
          <a:lstStyle/>
          <a:p>
            <a:r>
              <a:rPr kumimoji="1" lang="ja-JP" altLang="en-US" sz="4400" dirty="0">
                <a:solidFill>
                  <a:srgbClr val="002060"/>
                </a:solidFill>
              </a:rPr>
              <a:t>身体拘束等の適正化の</a:t>
            </a:r>
            <a:r>
              <a:rPr kumimoji="1" lang="ja-JP" altLang="en-US" sz="4400" dirty="0" smtClean="0">
                <a:solidFill>
                  <a:srgbClr val="002060"/>
                </a:solidFill>
              </a:rPr>
              <a:t>推進</a:t>
            </a:r>
            <a:r>
              <a:rPr kumimoji="1" lang="en-US" altLang="ja-JP" sz="4400" dirty="0" smtClean="0">
                <a:solidFill>
                  <a:srgbClr val="002060"/>
                </a:solidFill>
              </a:rPr>
              <a:t/>
            </a:r>
            <a:br>
              <a:rPr kumimoji="1" lang="en-US" altLang="ja-JP" sz="4400" dirty="0" smtClean="0">
                <a:solidFill>
                  <a:srgbClr val="002060"/>
                </a:solidFill>
              </a:rPr>
            </a:br>
            <a:r>
              <a:rPr lang="ja-JP" altLang="en-US" sz="2400" b="0" dirty="0" smtClean="0">
                <a:solidFill>
                  <a:srgbClr val="002060"/>
                </a:solidFill>
              </a:rPr>
              <a:t>（</a:t>
            </a:r>
            <a:r>
              <a:rPr lang="ja-JP" altLang="en-US" sz="2400" b="0" dirty="0">
                <a:solidFill>
                  <a:srgbClr val="002060"/>
                </a:solidFill>
              </a:rPr>
              <a:t>運営基準に取り組むべき事項の追加・減算要件の追加等あり）</a:t>
            </a:r>
            <a:endParaRPr kumimoji="1" lang="ja-JP" altLang="en-US" sz="2400" b="0" dirty="0">
              <a:solidFill>
                <a:srgbClr val="002060"/>
              </a:solidFill>
            </a:endParaRPr>
          </a:p>
        </p:txBody>
      </p:sp>
      <p:sp>
        <p:nvSpPr>
          <p:cNvPr id="4" name="コンテンツ プレースホルダー 2"/>
          <p:cNvSpPr txBox="1">
            <a:spLocks/>
          </p:cNvSpPr>
          <p:nvPr/>
        </p:nvSpPr>
        <p:spPr>
          <a:xfrm>
            <a:off x="896559" y="2653450"/>
            <a:ext cx="10711861" cy="3435116"/>
          </a:xfrm>
          <a:prstGeom prst="rect">
            <a:avLst/>
          </a:prstGeom>
          <a:solidFill>
            <a:schemeClr val="accent2"/>
          </a:solidFill>
          <a:ln>
            <a:solidFill>
              <a:schemeClr val="accent1">
                <a:lumMod val="50000"/>
              </a:schemeClr>
            </a:solidFill>
          </a:ln>
        </p:spPr>
        <p:txBody>
          <a:bodyPr vert="horz" lIns="0" tIns="45720" rIns="0" bIns="45720" rtlCol="0" anchor="ctr">
            <a:noAutofit/>
          </a:bodyPr>
          <a:lstStyle>
            <a:lvl1pPr marL="91440" indent="-91440" algn="l" defTabSz="914400" rtl="0" eaLnBrk="1" latinLnBrk="0" hangingPunct="1">
              <a:lnSpc>
                <a:spcPts val="2600"/>
              </a:lnSpc>
              <a:spcBef>
                <a:spcPts val="600"/>
              </a:spcBef>
              <a:spcAft>
                <a:spcPts val="600"/>
              </a:spcAft>
              <a:buClr>
                <a:schemeClr val="accent1"/>
              </a:buClr>
              <a:buSzPct val="100000"/>
              <a:buFont typeface="Calibri" panose="020F0502020204030204" pitchFamily="34" charset="0"/>
              <a:buChar char=" "/>
              <a:defRPr kumimoji="1" sz="2000" kern="1200">
                <a:solidFill>
                  <a:schemeClr val="tx1">
                    <a:lumMod val="75000"/>
                    <a:lumOff val="25000"/>
                  </a:schemeClr>
                </a:solidFill>
                <a:latin typeface="メイリオ" panose="020B0604030504040204" pitchFamily="50" charset="-128"/>
                <a:ea typeface="メイリオ" panose="020B0604030504040204" pitchFamily="50" charset="-128"/>
                <a:cs typeface="+mn-cs"/>
              </a:defRPr>
            </a:lvl1pPr>
            <a:lvl2pPr marL="384048" indent="-182880" algn="l" defTabSz="914400" rtl="0" eaLnBrk="1" latinLnBrk="0" hangingPunct="1">
              <a:lnSpc>
                <a:spcPts val="2600"/>
              </a:lnSpc>
              <a:spcBef>
                <a:spcPts val="600"/>
              </a:spcBef>
              <a:spcAft>
                <a:spcPts val="600"/>
              </a:spcAft>
              <a:buClr>
                <a:schemeClr val="accent1"/>
              </a:buClr>
              <a:buFont typeface="Calibri" pitchFamily="34" charset="0"/>
              <a:buChar char="◦"/>
              <a:defRPr kumimoji="1" sz="2000" kern="1200">
                <a:solidFill>
                  <a:schemeClr val="tx1">
                    <a:lumMod val="75000"/>
                    <a:lumOff val="25000"/>
                  </a:schemeClr>
                </a:solidFill>
                <a:latin typeface="メイリオ" panose="020B0604030504040204" pitchFamily="50" charset="-128"/>
                <a:ea typeface="メイリオ" panose="020B0604030504040204" pitchFamily="50" charset="-128"/>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2000" kern="1200">
                <a:solidFill>
                  <a:schemeClr val="tx1">
                    <a:lumMod val="75000"/>
                    <a:lumOff val="25000"/>
                  </a:schemeClr>
                </a:solidFill>
                <a:latin typeface="メイリオ" panose="020B0604030504040204" pitchFamily="50" charset="-128"/>
                <a:ea typeface="メイリオ" panose="020B0604030504040204" pitchFamily="50" charset="-128"/>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2000" kern="1200">
                <a:solidFill>
                  <a:schemeClr val="tx1">
                    <a:lumMod val="75000"/>
                    <a:lumOff val="25000"/>
                  </a:schemeClr>
                </a:solidFill>
                <a:latin typeface="メイリオ" panose="020B0604030504040204" pitchFamily="50" charset="-128"/>
                <a:ea typeface="メイリオ" panose="020B0604030504040204" pitchFamily="50" charset="-128"/>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2000" kern="1200">
                <a:solidFill>
                  <a:schemeClr val="tx1">
                    <a:lumMod val="75000"/>
                    <a:lumOff val="25000"/>
                  </a:schemeClr>
                </a:solidFill>
                <a:latin typeface="メイリオ" panose="020B0604030504040204" pitchFamily="50" charset="-128"/>
                <a:ea typeface="メイリオ" panose="020B0604030504040204" pitchFamily="50" charset="-128"/>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9pPr>
          </a:lstStyle>
          <a:p>
            <a:pPr marL="292608" lvl="1" indent="0">
              <a:lnSpc>
                <a:spcPct val="100000"/>
              </a:lnSpc>
              <a:spcBef>
                <a:spcPts val="1200"/>
              </a:spcBef>
              <a:buFont typeface="Calibri" pitchFamily="34" charset="0"/>
              <a:buNone/>
            </a:pPr>
            <a:r>
              <a:rPr lang="ja-JP" altLang="en-US" sz="2800" dirty="0">
                <a:solidFill>
                  <a:schemeClr val="bg1"/>
                </a:solidFill>
              </a:rPr>
              <a:t>１　</a:t>
            </a:r>
            <a:r>
              <a:rPr lang="ja-JP" altLang="en-US" sz="2800" b="1" dirty="0">
                <a:solidFill>
                  <a:schemeClr val="bg1"/>
                </a:solidFill>
              </a:rPr>
              <a:t>身体拘束等</a:t>
            </a:r>
            <a:r>
              <a:rPr lang="ja-JP" altLang="en-US" sz="2800" dirty="0">
                <a:solidFill>
                  <a:schemeClr val="bg1"/>
                </a:solidFill>
              </a:rPr>
              <a:t>の適正化のための対策を検討する</a:t>
            </a:r>
            <a:r>
              <a:rPr lang="ja-JP" altLang="en-US" sz="2800" b="1" dirty="0">
                <a:solidFill>
                  <a:schemeClr val="bg1"/>
                </a:solidFill>
              </a:rPr>
              <a:t>委員会</a:t>
            </a:r>
            <a:r>
              <a:rPr lang="ja-JP" altLang="en-US" sz="2800" dirty="0">
                <a:solidFill>
                  <a:schemeClr val="bg1"/>
                </a:solidFill>
              </a:rPr>
              <a:t>の</a:t>
            </a:r>
            <a:r>
              <a:rPr lang="ja-JP" altLang="en-US" sz="2800" b="1" dirty="0">
                <a:solidFill>
                  <a:schemeClr val="bg1"/>
                </a:solidFill>
              </a:rPr>
              <a:t>開催</a:t>
            </a:r>
            <a:r>
              <a:rPr lang="ja-JP" altLang="en-US" sz="2800" dirty="0">
                <a:solidFill>
                  <a:schemeClr val="bg1"/>
                </a:solidFill>
              </a:rPr>
              <a:t>　　</a:t>
            </a:r>
            <a:endParaRPr lang="en-US" altLang="ja-JP" sz="2800" dirty="0">
              <a:solidFill>
                <a:schemeClr val="bg1"/>
              </a:solidFill>
            </a:endParaRPr>
          </a:p>
          <a:p>
            <a:pPr marL="292608" lvl="1" indent="0">
              <a:lnSpc>
                <a:spcPct val="100000"/>
              </a:lnSpc>
              <a:spcBef>
                <a:spcPts val="1200"/>
              </a:spcBef>
              <a:buFont typeface="Calibri" pitchFamily="34" charset="0"/>
              <a:buNone/>
            </a:pPr>
            <a:r>
              <a:rPr lang="ja-JP" altLang="en-US" sz="2800" dirty="0">
                <a:solidFill>
                  <a:schemeClr val="bg1"/>
                </a:solidFill>
              </a:rPr>
              <a:t>２　</a:t>
            </a:r>
            <a:r>
              <a:rPr lang="ja-JP" altLang="en-US" sz="2800" b="1" dirty="0">
                <a:solidFill>
                  <a:schemeClr val="bg1"/>
                </a:solidFill>
              </a:rPr>
              <a:t>身体拘束等</a:t>
            </a:r>
            <a:r>
              <a:rPr lang="ja-JP" altLang="en-US" sz="2800" dirty="0">
                <a:solidFill>
                  <a:schemeClr val="bg1"/>
                </a:solidFill>
              </a:rPr>
              <a:t>の適正化のための</a:t>
            </a:r>
            <a:r>
              <a:rPr lang="ja-JP" altLang="en-US" sz="2800" b="1" dirty="0">
                <a:solidFill>
                  <a:schemeClr val="bg1"/>
                </a:solidFill>
              </a:rPr>
              <a:t>指針</a:t>
            </a:r>
            <a:r>
              <a:rPr lang="ja-JP" altLang="en-US" sz="2800" dirty="0">
                <a:solidFill>
                  <a:schemeClr val="bg1"/>
                </a:solidFill>
              </a:rPr>
              <a:t>を</a:t>
            </a:r>
            <a:r>
              <a:rPr lang="ja-JP" altLang="en-US" sz="2800" b="1" dirty="0">
                <a:solidFill>
                  <a:schemeClr val="bg1"/>
                </a:solidFill>
              </a:rPr>
              <a:t>整備</a:t>
            </a:r>
            <a:endParaRPr lang="en-US" altLang="ja-JP" sz="2800" b="1" dirty="0">
              <a:solidFill>
                <a:schemeClr val="bg1"/>
              </a:solidFill>
            </a:endParaRPr>
          </a:p>
          <a:p>
            <a:pPr marL="292608" lvl="1" indent="0">
              <a:lnSpc>
                <a:spcPct val="100000"/>
              </a:lnSpc>
              <a:spcBef>
                <a:spcPts val="1200"/>
              </a:spcBef>
              <a:buFont typeface="Calibri" pitchFamily="34" charset="0"/>
              <a:buNone/>
            </a:pPr>
            <a:r>
              <a:rPr lang="ja-JP" altLang="en-US" sz="2800" dirty="0">
                <a:solidFill>
                  <a:schemeClr val="bg1"/>
                </a:solidFill>
              </a:rPr>
              <a:t>３　従業員に対し、</a:t>
            </a:r>
            <a:r>
              <a:rPr lang="ja-JP" altLang="en-US" sz="2800" b="1" dirty="0">
                <a:solidFill>
                  <a:schemeClr val="bg1"/>
                </a:solidFill>
              </a:rPr>
              <a:t>身体拘束等</a:t>
            </a:r>
            <a:r>
              <a:rPr lang="ja-JP" altLang="en-US" sz="2800" dirty="0">
                <a:solidFill>
                  <a:schemeClr val="bg1"/>
                </a:solidFill>
              </a:rPr>
              <a:t>の適正化のための</a:t>
            </a:r>
            <a:r>
              <a:rPr lang="ja-JP" altLang="en-US" sz="2800" b="1" dirty="0">
                <a:solidFill>
                  <a:schemeClr val="bg1"/>
                </a:solidFill>
              </a:rPr>
              <a:t>研修</a:t>
            </a:r>
            <a:r>
              <a:rPr lang="ja-JP" altLang="en-US" sz="2800" dirty="0">
                <a:solidFill>
                  <a:schemeClr val="bg1"/>
                </a:solidFill>
              </a:rPr>
              <a:t>を</a:t>
            </a:r>
            <a:r>
              <a:rPr lang="ja-JP" altLang="en-US" sz="2800" b="1" dirty="0">
                <a:solidFill>
                  <a:schemeClr val="bg1"/>
                </a:solidFill>
              </a:rPr>
              <a:t>実施</a:t>
            </a:r>
            <a:r>
              <a:rPr lang="ja-JP" altLang="en-US" sz="2800" dirty="0">
                <a:solidFill>
                  <a:schemeClr val="bg1"/>
                </a:solidFill>
              </a:rPr>
              <a:t>　</a:t>
            </a:r>
            <a:endParaRPr lang="en-US" altLang="ja-JP" sz="2800" dirty="0">
              <a:solidFill>
                <a:schemeClr val="bg1"/>
              </a:solidFill>
            </a:endParaRPr>
          </a:p>
          <a:p>
            <a:pPr marL="292608" lvl="1" indent="0">
              <a:lnSpc>
                <a:spcPct val="100000"/>
              </a:lnSpc>
              <a:spcBef>
                <a:spcPts val="1200"/>
              </a:spcBef>
              <a:buFont typeface="Calibri" pitchFamily="34" charset="0"/>
              <a:buNone/>
            </a:pPr>
            <a:r>
              <a:rPr lang="en-US" altLang="ja-JP" sz="2800" dirty="0">
                <a:solidFill>
                  <a:schemeClr val="bg1"/>
                </a:solidFill>
              </a:rPr>
              <a:t>※</a:t>
            </a:r>
            <a:r>
              <a:rPr lang="ja-JP" altLang="en-US" sz="2800" dirty="0">
                <a:solidFill>
                  <a:schemeClr val="bg1"/>
                </a:solidFill>
              </a:rPr>
              <a:t>減算の取り扱いについては、運営基準の内容によって基準あり</a:t>
            </a:r>
          </a:p>
        </p:txBody>
      </p:sp>
      <p:sp>
        <p:nvSpPr>
          <p:cNvPr id="5" name="正方形/長方形 4"/>
          <p:cNvSpPr/>
          <p:nvPr/>
        </p:nvSpPr>
        <p:spPr>
          <a:xfrm>
            <a:off x="1182806" y="2025024"/>
            <a:ext cx="9520555" cy="523220"/>
          </a:xfrm>
          <a:prstGeom prst="rect">
            <a:avLst/>
          </a:prstGeom>
        </p:spPr>
        <p:txBody>
          <a:bodyPr wrap="none">
            <a:spAutoFit/>
          </a:bodyPr>
          <a:lstStyle/>
          <a:p>
            <a:r>
              <a:rPr lang="ja-JP" altLang="en-US" sz="2800" b="1" dirty="0" smtClean="0">
                <a:solidFill>
                  <a:srgbClr val="0070C0"/>
                </a:solidFill>
                <a:latin typeface="メイリオ" panose="020B0604030504040204" pitchFamily="50" charset="-128"/>
                <a:ea typeface="メイリオ" panose="020B0604030504040204" pitchFamily="50" charset="-128"/>
              </a:rPr>
              <a:t>◆</a:t>
            </a:r>
            <a:r>
              <a:rPr lang="ja-JP" altLang="en-US" sz="2800" dirty="0" smtClean="0">
                <a:solidFill>
                  <a:srgbClr val="002060"/>
                </a:solidFill>
                <a:latin typeface="メイリオ" panose="020B0604030504040204" pitchFamily="50" charset="-128"/>
                <a:ea typeface="メイリオ" panose="020B0604030504040204" pitchFamily="50" charset="-128"/>
              </a:rPr>
              <a:t>　身体</a:t>
            </a:r>
            <a:r>
              <a:rPr lang="ja-JP" altLang="en-US" sz="2800" dirty="0">
                <a:solidFill>
                  <a:srgbClr val="002060"/>
                </a:solidFill>
                <a:latin typeface="メイリオ" panose="020B0604030504040204" pitchFamily="50" charset="-128"/>
                <a:ea typeface="メイリオ" panose="020B0604030504040204" pitchFamily="50" charset="-128"/>
              </a:rPr>
              <a:t>拘束等の適正化の徹底（令和</a:t>
            </a:r>
            <a:r>
              <a:rPr lang="ja-JP" altLang="en-US" sz="2800" dirty="0" smtClean="0">
                <a:solidFill>
                  <a:srgbClr val="002060"/>
                </a:solidFill>
                <a:latin typeface="メイリオ" panose="020B0604030504040204" pitchFamily="50" charset="-128"/>
                <a:ea typeface="メイリオ" panose="020B0604030504040204" pitchFamily="50" charset="-128"/>
              </a:rPr>
              <a:t>４年度から</a:t>
            </a:r>
            <a:r>
              <a:rPr lang="ja-JP" altLang="en-US" sz="2800" dirty="0">
                <a:solidFill>
                  <a:srgbClr val="002060"/>
                </a:solidFill>
                <a:latin typeface="メイリオ" panose="020B0604030504040204" pitchFamily="50" charset="-128"/>
                <a:ea typeface="メイリオ" panose="020B0604030504040204" pitchFamily="50" charset="-128"/>
              </a:rPr>
              <a:t>義務化）</a:t>
            </a:r>
            <a:endParaRPr lang="en-US" altLang="ja-JP" sz="2800" dirty="0">
              <a:solidFill>
                <a:srgbClr val="002060"/>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4565456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097279" y="286603"/>
            <a:ext cx="10867979" cy="1450757"/>
          </a:xfrm>
        </p:spPr>
        <p:txBody>
          <a:bodyPr>
            <a:normAutofit/>
          </a:bodyPr>
          <a:lstStyle/>
          <a:p>
            <a:r>
              <a:rPr kumimoji="1" lang="ja-JP" altLang="en-US" sz="4400" dirty="0" smtClean="0">
                <a:solidFill>
                  <a:srgbClr val="002060"/>
                </a:solidFill>
              </a:rPr>
              <a:t>虐待防止の見直しポイント</a:t>
            </a:r>
            <a:r>
              <a:rPr kumimoji="1" lang="ja-JP" altLang="en-US" dirty="0">
                <a:solidFill>
                  <a:srgbClr val="002060"/>
                </a:solidFill>
              </a:rPr>
              <a:t>☝</a:t>
            </a:r>
          </a:p>
        </p:txBody>
      </p:sp>
      <p:sp>
        <p:nvSpPr>
          <p:cNvPr id="3" name="コンテンツ プレースホルダー 2"/>
          <p:cNvSpPr>
            <a:spLocks noGrp="1"/>
          </p:cNvSpPr>
          <p:nvPr>
            <p:ph idx="1"/>
          </p:nvPr>
        </p:nvSpPr>
        <p:spPr>
          <a:xfrm>
            <a:off x="1145230" y="1982687"/>
            <a:ext cx="9962500" cy="5209693"/>
          </a:xfrm>
        </p:spPr>
        <p:txBody>
          <a:bodyPr>
            <a:normAutofit/>
          </a:bodyPr>
          <a:lstStyle/>
          <a:p>
            <a:pPr>
              <a:lnSpc>
                <a:spcPct val="100000"/>
              </a:lnSpc>
            </a:pPr>
            <a:r>
              <a:rPr lang="ja-JP" altLang="en-US" sz="3200" b="1" dirty="0">
                <a:solidFill>
                  <a:srgbClr val="0070C0"/>
                </a:solidFill>
              </a:rPr>
              <a:t>◆</a:t>
            </a:r>
            <a:r>
              <a:rPr lang="ja-JP" altLang="en-US" sz="3200" b="1" dirty="0" smtClean="0">
                <a:solidFill>
                  <a:srgbClr val="0070C0"/>
                </a:solidFill>
              </a:rPr>
              <a:t> </a:t>
            </a:r>
            <a:r>
              <a:rPr lang="ja-JP" altLang="en-US" sz="3200" b="1" dirty="0" smtClean="0">
                <a:solidFill>
                  <a:srgbClr val="002060"/>
                </a:solidFill>
              </a:rPr>
              <a:t>虐待</a:t>
            </a:r>
            <a:r>
              <a:rPr lang="ja-JP" altLang="en-US" sz="3200" b="1" dirty="0">
                <a:solidFill>
                  <a:srgbClr val="002060"/>
                </a:solidFill>
              </a:rPr>
              <a:t>防止</a:t>
            </a:r>
            <a:r>
              <a:rPr lang="ja-JP" altLang="en-US" sz="3200" b="1" dirty="0" smtClean="0">
                <a:solidFill>
                  <a:srgbClr val="002060"/>
                </a:solidFill>
              </a:rPr>
              <a:t>委員会の設置が必須（</a:t>
            </a:r>
            <a:r>
              <a:rPr lang="ja-JP" altLang="en-US" sz="3200" b="1" dirty="0">
                <a:solidFill>
                  <a:srgbClr val="002060"/>
                </a:solidFill>
              </a:rPr>
              <a:t>年１回以上）</a:t>
            </a:r>
            <a:endParaRPr lang="en-US" altLang="ja-JP" sz="3200" b="1" dirty="0">
              <a:solidFill>
                <a:srgbClr val="002060"/>
              </a:solidFill>
            </a:endParaRPr>
          </a:p>
          <a:p>
            <a:pPr>
              <a:lnSpc>
                <a:spcPct val="100000"/>
              </a:lnSpc>
            </a:pPr>
            <a:r>
              <a:rPr lang="ja-JP" altLang="en-US" sz="2400" dirty="0"/>
              <a:t>　</a:t>
            </a:r>
            <a:r>
              <a:rPr kumimoji="1" lang="ja-JP" altLang="en-US" sz="2800" dirty="0" smtClean="0"/>
              <a:t>虐待</a:t>
            </a:r>
            <a:r>
              <a:rPr kumimoji="1" lang="ja-JP" altLang="en-US" sz="2800" dirty="0"/>
              <a:t>防止</a:t>
            </a:r>
            <a:r>
              <a:rPr lang="ja-JP" altLang="en-US" sz="2800" dirty="0"/>
              <a:t>委員会➡虐待防止の未然防止や虐待事案発生時の検証や再発防止策の</a:t>
            </a:r>
            <a:r>
              <a:rPr lang="ja-JP" altLang="en-US" sz="2800" dirty="0" smtClean="0"/>
              <a:t>検討等</a:t>
            </a:r>
            <a:r>
              <a:rPr lang="ja-JP" altLang="en-US" sz="2800" dirty="0"/>
              <a:t>の役割をもつ委員会</a:t>
            </a:r>
            <a:r>
              <a:rPr lang="ja-JP" altLang="en-US" sz="2800" dirty="0" smtClean="0"/>
              <a:t>。</a:t>
            </a:r>
            <a:endParaRPr kumimoji="1" lang="en-US" altLang="ja-JP" sz="2800" dirty="0"/>
          </a:p>
          <a:p>
            <a:pPr>
              <a:lnSpc>
                <a:spcPct val="100000"/>
              </a:lnSpc>
            </a:pPr>
            <a:r>
              <a:rPr lang="ja-JP" altLang="en-US" sz="3200" b="1" dirty="0">
                <a:solidFill>
                  <a:srgbClr val="0070C0"/>
                </a:solidFill>
              </a:rPr>
              <a:t>◆</a:t>
            </a:r>
            <a:r>
              <a:rPr lang="ja-JP" altLang="en-US" sz="3200" b="1" dirty="0" smtClean="0">
                <a:solidFill>
                  <a:srgbClr val="002060"/>
                </a:solidFill>
              </a:rPr>
              <a:t> 虐待防止研修実施が必須</a:t>
            </a:r>
            <a:endParaRPr lang="en-US" altLang="ja-JP" sz="3200" b="1" dirty="0">
              <a:solidFill>
                <a:srgbClr val="002060"/>
              </a:solidFill>
            </a:endParaRPr>
          </a:p>
          <a:p>
            <a:pPr>
              <a:lnSpc>
                <a:spcPct val="100000"/>
              </a:lnSpc>
            </a:pPr>
            <a:r>
              <a:rPr lang="ja-JP" altLang="en-US" sz="2800" dirty="0"/>
              <a:t>　</a:t>
            </a:r>
            <a:r>
              <a:rPr lang="ja-JP" altLang="en-US" sz="2800" dirty="0" smtClean="0"/>
              <a:t>虐待</a:t>
            </a:r>
            <a:r>
              <a:rPr lang="ja-JP" altLang="en-US" sz="2800" dirty="0"/>
              <a:t>防止の研修</a:t>
            </a:r>
            <a:r>
              <a:rPr lang="ja-JP" altLang="en-US" sz="2800" dirty="0" smtClean="0"/>
              <a:t>は、</a:t>
            </a:r>
            <a:r>
              <a:rPr lang="ja-JP" altLang="en-US" sz="2800" dirty="0" smtClean="0">
                <a:solidFill>
                  <a:schemeClr val="tx1"/>
                </a:solidFill>
              </a:rPr>
              <a:t>基幹</a:t>
            </a:r>
            <a:r>
              <a:rPr lang="ja-JP" altLang="en-US" sz="2800" dirty="0">
                <a:solidFill>
                  <a:schemeClr val="tx1"/>
                </a:solidFill>
              </a:rPr>
              <a:t>相談</a:t>
            </a:r>
            <a:r>
              <a:rPr lang="ja-JP" altLang="en-US" sz="2800" dirty="0" smtClean="0">
                <a:solidFill>
                  <a:schemeClr val="tx1"/>
                </a:solidFill>
              </a:rPr>
              <a:t>支援センター</a:t>
            </a:r>
            <a:r>
              <a:rPr lang="ja-JP" altLang="en-US" sz="2800" dirty="0">
                <a:solidFill>
                  <a:schemeClr val="tx1"/>
                </a:solidFill>
              </a:rPr>
              <a:t>等が実施する</a:t>
            </a:r>
            <a:r>
              <a:rPr lang="ja-JP" altLang="en-US" sz="2800" dirty="0" smtClean="0">
                <a:solidFill>
                  <a:schemeClr val="tx1"/>
                </a:solidFill>
              </a:rPr>
              <a:t>研修をぜひ活用</a:t>
            </a:r>
            <a:r>
              <a:rPr lang="ja-JP" altLang="en-US" sz="2800" dirty="0">
                <a:solidFill>
                  <a:schemeClr val="tx1"/>
                </a:solidFill>
              </a:rPr>
              <a:t>ください</a:t>
            </a:r>
            <a:r>
              <a:rPr lang="ja-JP" altLang="en-US" sz="2800" dirty="0" smtClean="0">
                <a:solidFill>
                  <a:schemeClr val="tx1"/>
                </a:solidFill>
              </a:rPr>
              <a:t>。</a:t>
            </a:r>
            <a:endParaRPr lang="en-US" altLang="ja-JP" sz="2800" dirty="0">
              <a:solidFill>
                <a:schemeClr val="tx1"/>
              </a:solidFill>
            </a:endParaRPr>
          </a:p>
          <a:p>
            <a:pPr>
              <a:lnSpc>
                <a:spcPct val="100000"/>
              </a:lnSpc>
            </a:pPr>
            <a:r>
              <a:rPr lang="ja-JP" altLang="en-US" sz="2800" dirty="0" smtClean="0"/>
              <a:t>（参加した場合、希望事業所に受講証明書を発行</a:t>
            </a:r>
            <a:r>
              <a:rPr lang="ja-JP" altLang="en-US" sz="2800" dirty="0"/>
              <a:t>します</a:t>
            </a:r>
            <a:r>
              <a:rPr lang="ja-JP" altLang="en-US" sz="2800" dirty="0" smtClean="0"/>
              <a:t>）</a:t>
            </a:r>
            <a:endParaRPr lang="en-US" altLang="ja-JP" sz="2800" b="1" dirty="0"/>
          </a:p>
        </p:txBody>
      </p:sp>
    </p:spTree>
    <p:extLst>
      <p:ext uri="{BB962C8B-B14F-4D97-AF65-F5344CB8AC3E}">
        <p14:creationId xmlns:p14="http://schemas.microsoft.com/office/powerpoint/2010/main" val="361527649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097280" y="724829"/>
            <a:ext cx="10058400" cy="1012531"/>
          </a:xfrm>
        </p:spPr>
        <p:txBody>
          <a:bodyPr>
            <a:normAutofit/>
          </a:bodyPr>
          <a:lstStyle/>
          <a:p>
            <a:r>
              <a:rPr lang="ja-JP" altLang="en-US" sz="4400" dirty="0" smtClean="0">
                <a:solidFill>
                  <a:srgbClr val="002060"/>
                </a:solidFill>
              </a:rPr>
              <a:t>虐待防止のための管理者の責務</a:t>
            </a:r>
            <a:endParaRPr kumimoji="1" lang="ja-JP" altLang="en-US" sz="4400" dirty="0">
              <a:solidFill>
                <a:srgbClr val="002060"/>
              </a:solidFill>
            </a:endParaRPr>
          </a:p>
        </p:txBody>
      </p:sp>
      <p:sp>
        <p:nvSpPr>
          <p:cNvPr id="3" name="コンテンツ プレースホルダー 2"/>
          <p:cNvSpPr>
            <a:spLocks noGrp="1"/>
          </p:cNvSpPr>
          <p:nvPr>
            <p:ph idx="1"/>
          </p:nvPr>
        </p:nvSpPr>
        <p:spPr>
          <a:xfrm>
            <a:off x="1605544" y="2060716"/>
            <a:ext cx="9550136" cy="4569921"/>
          </a:xfrm>
        </p:spPr>
        <p:txBody>
          <a:bodyPr>
            <a:noAutofit/>
          </a:bodyPr>
          <a:lstStyle/>
          <a:p>
            <a:pPr marL="0" indent="0">
              <a:lnSpc>
                <a:spcPct val="100000"/>
              </a:lnSpc>
              <a:buNone/>
            </a:pPr>
            <a:r>
              <a:rPr lang="ja-JP" altLang="en-US" sz="3600" b="1" dirty="0">
                <a:solidFill>
                  <a:srgbClr val="0070C0"/>
                </a:solidFill>
              </a:rPr>
              <a:t>◆</a:t>
            </a:r>
            <a:r>
              <a:rPr lang="ja-JP" altLang="en-US" sz="3600" b="1" dirty="0" smtClean="0">
                <a:solidFill>
                  <a:srgbClr val="002060"/>
                </a:solidFill>
              </a:rPr>
              <a:t>虐待防止委員会</a:t>
            </a:r>
            <a:r>
              <a:rPr lang="ja-JP" altLang="en-US" sz="3600" dirty="0" smtClean="0">
                <a:solidFill>
                  <a:srgbClr val="002060"/>
                </a:solidFill>
              </a:rPr>
              <a:t>　　</a:t>
            </a:r>
            <a:r>
              <a:rPr lang="ja-JP" altLang="en-US" sz="3600" dirty="0" smtClean="0">
                <a:solidFill>
                  <a:srgbClr val="0070C0"/>
                </a:solidFill>
              </a:rPr>
              <a:t>◆</a:t>
            </a:r>
            <a:r>
              <a:rPr lang="ja-JP" altLang="en-US" sz="3600" b="1" dirty="0" smtClean="0">
                <a:solidFill>
                  <a:srgbClr val="002060"/>
                </a:solidFill>
              </a:rPr>
              <a:t>虐待防止研修で</a:t>
            </a:r>
            <a:endParaRPr lang="en-US" altLang="ja-JP" sz="3600" b="1" dirty="0" smtClean="0">
              <a:solidFill>
                <a:srgbClr val="002060"/>
              </a:solidFill>
            </a:endParaRPr>
          </a:p>
          <a:p>
            <a:endParaRPr lang="en-US" altLang="ja-JP" sz="3600" dirty="0">
              <a:solidFill>
                <a:srgbClr val="002060"/>
              </a:solidFill>
            </a:endParaRPr>
          </a:p>
        </p:txBody>
      </p:sp>
      <p:sp>
        <p:nvSpPr>
          <p:cNvPr id="5" name="下矢印 4"/>
          <p:cNvSpPr/>
          <p:nvPr/>
        </p:nvSpPr>
        <p:spPr>
          <a:xfrm>
            <a:off x="5240616" y="2502971"/>
            <a:ext cx="987958" cy="848748"/>
          </a:xfrm>
          <a:prstGeom prst="downArrow">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楕円 5"/>
          <p:cNvSpPr/>
          <p:nvPr/>
        </p:nvSpPr>
        <p:spPr>
          <a:xfrm>
            <a:off x="1225534" y="3351719"/>
            <a:ext cx="9299567" cy="2741536"/>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4800" b="1" dirty="0" smtClean="0">
                <a:solidFill>
                  <a:schemeClr val="bg1"/>
                </a:solidFill>
              </a:rPr>
              <a:t>事業所の自浄作用向上</a:t>
            </a:r>
            <a:r>
              <a:rPr kumimoji="1" lang="en-US" altLang="ja-JP" sz="4800" b="1" dirty="0" smtClean="0">
                <a:solidFill>
                  <a:schemeClr val="bg1"/>
                </a:solidFill>
              </a:rPr>
              <a:t/>
            </a:r>
            <a:br>
              <a:rPr kumimoji="1" lang="en-US" altLang="ja-JP" sz="4800" b="1" dirty="0" smtClean="0">
                <a:solidFill>
                  <a:schemeClr val="bg1"/>
                </a:solidFill>
              </a:rPr>
            </a:br>
            <a:r>
              <a:rPr kumimoji="1" lang="ja-JP" altLang="en-US" sz="4800" b="1" dirty="0" smtClean="0">
                <a:solidFill>
                  <a:schemeClr val="bg1"/>
                </a:solidFill>
              </a:rPr>
              <a:t>（自ら清浄する能力があること！！）</a:t>
            </a:r>
            <a:endParaRPr kumimoji="1" lang="ja-JP" altLang="en-US" sz="4800" b="1" dirty="0">
              <a:solidFill>
                <a:schemeClr val="bg1"/>
              </a:solidFill>
            </a:endParaRPr>
          </a:p>
        </p:txBody>
      </p:sp>
    </p:spTree>
    <p:extLst>
      <p:ext uri="{BB962C8B-B14F-4D97-AF65-F5344CB8AC3E}">
        <p14:creationId xmlns:p14="http://schemas.microsoft.com/office/powerpoint/2010/main" val="166137370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139190" y="719681"/>
            <a:ext cx="10058400" cy="1450757"/>
          </a:xfrm>
        </p:spPr>
        <p:txBody>
          <a:bodyPr>
            <a:normAutofit/>
          </a:bodyPr>
          <a:lstStyle/>
          <a:p>
            <a:pPr algn="ctr"/>
            <a:r>
              <a:rPr kumimoji="1" lang="en-US" altLang="ja-JP" sz="4400" b="0" dirty="0" smtClean="0"/>
              <a:t/>
            </a:r>
            <a:br>
              <a:rPr kumimoji="1" lang="en-US" altLang="ja-JP" sz="4400" b="0" dirty="0" smtClean="0"/>
            </a:br>
            <a:endParaRPr kumimoji="1" lang="ja-JP" altLang="en-US" sz="4400" dirty="0">
              <a:solidFill>
                <a:srgbClr val="002060"/>
              </a:solidFill>
            </a:endParaRPr>
          </a:p>
        </p:txBody>
      </p:sp>
      <p:sp>
        <p:nvSpPr>
          <p:cNvPr id="3" name="コンテンツ プレースホルダー 2"/>
          <p:cNvSpPr>
            <a:spLocks noGrp="1"/>
          </p:cNvSpPr>
          <p:nvPr>
            <p:ph idx="1"/>
          </p:nvPr>
        </p:nvSpPr>
        <p:spPr>
          <a:xfrm>
            <a:off x="1139190" y="1384628"/>
            <a:ext cx="10058400" cy="3458411"/>
          </a:xfrm>
        </p:spPr>
        <p:txBody>
          <a:bodyPr anchor="ctr">
            <a:noAutofit/>
          </a:bodyPr>
          <a:lstStyle/>
          <a:p>
            <a:pPr marL="0" indent="0" algn="l">
              <a:lnSpc>
                <a:spcPct val="87000"/>
              </a:lnSpc>
              <a:spcAft>
                <a:spcPts val="600"/>
              </a:spcAft>
              <a:buNone/>
            </a:pPr>
            <a:r>
              <a:rPr lang="ja-JP" altLang="en-US" sz="4400" b="1" kern="100" dirty="0" err="1" smtClean="0">
                <a:ln>
                  <a:noFill/>
                </a:ln>
                <a:solidFill>
                  <a:srgbClr val="002060"/>
                </a:solidFill>
                <a:latin typeface="Century" panose="02040604050505020304" pitchFamily="18" charset="0"/>
                <a:cs typeface="Times New Roman" panose="02020603050405020304" pitchFamily="18" charset="0"/>
              </a:rPr>
              <a:t>障がい</a:t>
            </a:r>
            <a:r>
              <a:rPr lang="ja-JP" altLang="en-US" sz="4400" b="1" kern="100" dirty="0" smtClean="0">
                <a:ln>
                  <a:noFill/>
                </a:ln>
                <a:solidFill>
                  <a:srgbClr val="002060"/>
                </a:solidFill>
                <a:latin typeface="Century" panose="02040604050505020304" pitchFamily="18" charset="0"/>
                <a:cs typeface="Times New Roman" panose="02020603050405020304" pitchFamily="18" charset="0"/>
              </a:rPr>
              <a:t>者虐待を防ぐために</a:t>
            </a:r>
            <a:r>
              <a:rPr lang="ja-JP" altLang="en-US" sz="2400" kern="100" dirty="0">
                <a:solidFill>
                  <a:srgbClr val="000000"/>
                </a:solidFill>
                <a:latin typeface="Century" panose="02040604050505020304" pitchFamily="18" charset="0"/>
                <a:cs typeface="Times New Roman" panose="02020603050405020304" pitchFamily="18" charset="0"/>
              </a:rPr>
              <a:t>　</a:t>
            </a:r>
            <a:r>
              <a:rPr lang="ja-JP" altLang="en-US" sz="2400" kern="100" dirty="0">
                <a:ln>
                  <a:noFill/>
                </a:ln>
                <a:solidFill>
                  <a:srgbClr val="000000"/>
                </a:solidFill>
                <a:latin typeface="Century" panose="02040604050505020304" pitchFamily="18" charset="0"/>
                <a:cs typeface="Times New Roman" panose="02020603050405020304" pitchFamily="18" charset="0"/>
              </a:rPr>
              <a:t>　　　</a:t>
            </a:r>
            <a:endParaRPr lang="en-US" altLang="ja-JP" sz="2400" kern="100" dirty="0">
              <a:ln>
                <a:noFill/>
              </a:ln>
              <a:solidFill>
                <a:srgbClr val="000000"/>
              </a:solidFill>
              <a:latin typeface="Century" panose="02040604050505020304" pitchFamily="18" charset="0"/>
              <a:cs typeface="Times New Roman" panose="02020603050405020304" pitchFamily="18" charset="0"/>
            </a:endParaRPr>
          </a:p>
          <a:p>
            <a:pPr marL="548640" indent="-457200" algn="just">
              <a:lnSpc>
                <a:spcPct val="150000"/>
              </a:lnSpc>
              <a:buFont typeface="Wingdings" panose="05000000000000000000" pitchFamily="2" charset="2"/>
              <a:buChar char="u"/>
            </a:pPr>
            <a:r>
              <a:rPr lang="ja-JP" altLang="en-US" sz="3200" b="1" kern="100" dirty="0" smtClean="0">
                <a:solidFill>
                  <a:srgbClr val="002060"/>
                </a:solidFill>
                <a:latin typeface="Century" panose="02040604050505020304" pitchFamily="18" charset="0"/>
                <a:cs typeface="Times New Roman" panose="02020603050405020304" pitchFamily="18" charset="0"/>
              </a:rPr>
              <a:t>人材育成</a:t>
            </a:r>
            <a:endParaRPr lang="en-US" altLang="ja-JP" sz="3200" b="1" kern="100" dirty="0" smtClean="0">
              <a:solidFill>
                <a:srgbClr val="002060"/>
              </a:solidFill>
              <a:latin typeface="Century" panose="02040604050505020304" pitchFamily="18" charset="0"/>
              <a:cs typeface="Times New Roman" panose="02020603050405020304" pitchFamily="18" charset="0"/>
            </a:endParaRPr>
          </a:p>
          <a:p>
            <a:pPr marL="548640" indent="-457200" algn="just">
              <a:lnSpc>
                <a:spcPct val="150000"/>
              </a:lnSpc>
              <a:buFont typeface="Wingdings" panose="05000000000000000000" pitchFamily="2" charset="2"/>
              <a:buChar char="u"/>
            </a:pPr>
            <a:r>
              <a:rPr lang="ja-JP" altLang="en-US" sz="3200" b="1" kern="100" dirty="0" smtClean="0">
                <a:solidFill>
                  <a:srgbClr val="002060"/>
                </a:solidFill>
                <a:latin typeface="Century" panose="02040604050505020304" pitchFamily="18" charset="0"/>
                <a:cs typeface="Times New Roman" panose="02020603050405020304" pitchFamily="18" charset="0"/>
              </a:rPr>
              <a:t>風通しの良い職場環境</a:t>
            </a:r>
            <a:endParaRPr lang="en-US" altLang="ja-JP" sz="3200" b="1" kern="100" dirty="0" smtClean="0">
              <a:solidFill>
                <a:srgbClr val="002060"/>
              </a:solidFill>
              <a:latin typeface="Century" panose="02040604050505020304" pitchFamily="18" charset="0"/>
              <a:cs typeface="Times New Roman" panose="02020603050405020304" pitchFamily="18" charset="0"/>
            </a:endParaRPr>
          </a:p>
          <a:p>
            <a:pPr marL="548640" indent="-457200" algn="just">
              <a:lnSpc>
                <a:spcPct val="150000"/>
              </a:lnSpc>
              <a:buFont typeface="Wingdings" panose="05000000000000000000" pitchFamily="2" charset="2"/>
              <a:buChar char="u"/>
            </a:pPr>
            <a:r>
              <a:rPr kumimoji="1" lang="ja-JP" altLang="en-US" sz="3200" b="1" kern="100" dirty="0" smtClean="0">
                <a:solidFill>
                  <a:srgbClr val="002060"/>
                </a:solidFill>
                <a:latin typeface="Century" panose="02040604050505020304" pitchFamily="18" charset="0"/>
                <a:cs typeface="Times New Roman" panose="02020603050405020304" pitchFamily="18" charset="0"/>
              </a:rPr>
              <a:t>未然に防ぐための話し合い</a:t>
            </a:r>
            <a:endParaRPr kumimoji="1" lang="en-US" altLang="ja-JP" sz="3200" b="1" kern="100" dirty="0" smtClean="0">
              <a:solidFill>
                <a:srgbClr val="002060"/>
              </a:solidFill>
              <a:latin typeface="Century" panose="02040604050505020304" pitchFamily="18" charset="0"/>
              <a:cs typeface="Times New Roman" panose="02020603050405020304" pitchFamily="18" charset="0"/>
            </a:endParaRPr>
          </a:p>
          <a:p>
            <a:pPr marL="548640" indent="-457200" algn="just">
              <a:lnSpc>
                <a:spcPct val="150000"/>
              </a:lnSpc>
              <a:buFont typeface="Wingdings" panose="05000000000000000000" pitchFamily="2" charset="2"/>
              <a:buChar char="u"/>
            </a:pPr>
            <a:r>
              <a:rPr lang="ja-JP" altLang="en-US" sz="3200" b="1" kern="100" dirty="0" smtClean="0">
                <a:solidFill>
                  <a:srgbClr val="002060"/>
                </a:solidFill>
                <a:latin typeface="Century" panose="02040604050505020304" pitchFamily="18" charset="0"/>
                <a:cs typeface="Times New Roman" panose="02020603050405020304" pitchFamily="18" charset="0"/>
              </a:rPr>
              <a:t>虐待に該当する可能性の話し合い</a:t>
            </a:r>
            <a:endParaRPr lang="en-US" altLang="ja-JP" sz="3200" b="1" kern="100" dirty="0" smtClean="0">
              <a:solidFill>
                <a:srgbClr val="002060"/>
              </a:solidFill>
              <a:latin typeface="Century" panose="02040604050505020304" pitchFamily="18" charset="0"/>
              <a:cs typeface="Times New Roman" panose="02020603050405020304" pitchFamily="18" charset="0"/>
            </a:endParaRPr>
          </a:p>
        </p:txBody>
      </p:sp>
      <p:sp>
        <p:nvSpPr>
          <p:cNvPr id="4" name="右矢印 3"/>
          <p:cNvSpPr/>
          <p:nvPr/>
        </p:nvSpPr>
        <p:spPr>
          <a:xfrm>
            <a:off x="6974064" y="2656134"/>
            <a:ext cx="1040130" cy="811530"/>
          </a:xfrm>
          <a:prstGeom prst="rightArrow">
            <a:avLst/>
          </a:prstGeom>
          <a:solidFill>
            <a:srgbClr val="0070C0"/>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楕円 4"/>
          <p:cNvSpPr/>
          <p:nvPr/>
        </p:nvSpPr>
        <p:spPr>
          <a:xfrm>
            <a:off x="8151494" y="2110939"/>
            <a:ext cx="3793948" cy="1901919"/>
          </a:xfrm>
          <a:prstGeom prst="ellipse">
            <a:avLst/>
          </a:prstGeom>
          <a:solidFill>
            <a:srgbClr val="0070C0"/>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200" b="1" spc="300" dirty="0" smtClean="0"/>
              <a:t>伝える</a:t>
            </a:r>
            <a:r>
              <a:rPr lang="en-US" altLang="ja-JP" sz="3200" b="1" spc="300" dirty="0" smtClean="0"/>
              <a:t/>
            </a:r>
            <a:br>
              <a:rPr lang="en-US" altLang="ja-JP" sz="3200" b="1" spc="300" dirty="0" smtClean="0"/>
            </a:br>
            <a:r>
              <a:rPr kumimoji="1" lang="ja-JP" altLang="en-US" sz="3200" b="1" spc="300" dirty="0" smtClean="0"/>
              <a:t>話し合う</a:t>
            </a:r>
            <a:endParaRPr kumimoji="1" lang="en-US" altLang="ja-JP" sz="3200" b="1" spc="300" dirty="0" smtClean="0"/>
          </a:p>
        </p:txBody>
      </p:sp>
      <p:pic>
        <p:nvPicPr>
          <p:cNvPr id="6" name="図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865338" y="4190521"/>
            <a:ext cx="2091690" cy="2091690"/>
          </a:xfrm>
          <a:prstGeom prst="rect">
            <a:avLst/>
          </a:prstGeom>
        </p:spPr>
      </p:pic>
    </p:spTree>
    <p:extLst>
      <p:ext uri="{BB962C8B-B14F-4D97-AF65-F5344CB8AC3E}">
        <p14:creationId xmlns:p14="http://schemas.microsoft.com/office/powerpoint/2010/main" val="200012631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097280" y="724829"/>
            <a:ext cx="10058400" cy="1012531"/>
          </a:xfrm>
        </p:spPr>
        <p:txBody>
          <a:bodyPr>
            <a:normAutofit/>
          </a:bodyPr>
          <a:lstStyle/>
          <a:p>
            <a:r>
              <a:rPr kumimoji="1" lang="ja-JP" altLang="en-US" sz="4400" dirty="0" smtClean="0">
                <a:solidFill>
                  <a:srgbClr val="002060"/>
                </a:solidFill>
              </a:rPr>
              <a:t>不適切支援とは</a:t>
            </a:r>
            <a:r>
              <a:rPr kumimoji="1" lang="en-US" altLang="ja-JP" sz="4400" dirty="0" smtClean="0">
                <a:solidFill>
                  <a:srgbClr val="002060"/>
                </a:solidFill>
              </a:rPr>
              <a:t>…</a:t>
            </a:r>
            <a:endParaRPr kumimoji="1" lang="ja-JP" altLang="en-US" sz="4400" dirty="0">
              <a:solidFill>
                <a:srgbClr val="002060"/>
              </a:solidFill>
            </a:endParaRPr>
          </a:p>
        </p:txBody>
      </p:sp>
      <p:sp>
        <p:nvSpPr>
          <p:cNvPr id="3" name="コンテンツ プレースホルダー 2"/>
          <p:cNvSpPr>
            <a:spLocks noGrp="1"/>
          </p:cNvSpPr>
          <p:nvPr>
            <p:ph idx="1"/>
          </p:nvPr>
        </p:nvSpPr>
        <p:spPr>
          <a:xfrm>
            <a:off x="1097280" y="2012814"/>
            <a:ext cx="10744200" cy="4055477"/>
          </a:xfrm>
        </p:spPr>
        <p:txBody>
          <a:bodyPr>
            <a:noAutofit/>
          </a:bodyPr>
          <a:lstStyle/>
          <a:p>
            <a:pPr>
              <a:lnSpc>
                <a:spcPct val="100000"/>
              </a:lnSpc>
              <a:buFont typeface="Wingdings" panose="05000000000000000000" pitchFamily="2" charset="2"/>
              <a:buChar char="u"/>
            </a:pPr>
            <a:r>
              <a:rPr lang="ja-JP" altLang="en-US" sz="2800" b="1" dirty="0" smtClean="0">
                <a:solidFill>
                  <a:srgbClr val="002060"/>
                </a:solidFill>
              </a:rPr>
              <a:t>　虐待までに至らない</a:t>
            </a:r>
            <a:r>
              <a:rPr lang="en-US" altLang="ja-JP" sz="2800" b="1" dirty="0" smtClean="0">
                <a:solidFill>
                  <a:srgbClr val="002060"/>
                </a:solidFill>
              </a:rPr>
              <a:t>…</a:t>
            </a:r>
            <a:r>
              <a:rPr lang="ja-JP" altLang="en-US" sz="2800" b="1" dirty="0" smtClean="0">
                <a:solidFill>
                  <a:srgbClr val="002060"/>
                </a:solidFill>
              </a:rPr>
              <a:t>けれど明らかに支援が不適切！</a:t>
            </a:r>
            <a:endParaRPr lang="en-US" altLang="ja-JP" sz="2800" b="1" dirty="0" smtClean="0">
              <a:solidFill>
                <a:srgbClr val="002060"/>
              </a:solidFill>
            </a:endParaRPr>
          </a:p>
          <a:p>
            <a:pPr marL="0" indent="0">
              <a:lnSpc>
                <a:spcPct val="100000"/>
              </a:lnSpc>
              <a:buNone/>
            </a:pPr>
            <a:r>
              <a:rPr lang="ja-JP" altLang="en-US" sz="2800" dirty="0" smtClean="0">
                <a:solidFill>
                  <a:srgbClr val="002060"/>
                </a:solidFill>
              </a:rPr>
              <a:t>　</a:t>
            </a:r>
            <a:r>
              <a:rPr lang="ja-JP" altLang="en-US" sz="2800" u="sng" dirty="0" smtClean="0">
                <a:solidFill>
                  <a:srgbClr val="002060"/>
                </a:solidFill>
              </a:rPr>
              <a:t>➡</a:t>
            </a:r>
            <a:r>
              <a:rPr lang="ja-JP" altLang="en-US" sz="2800" b="1" u="sng" dirty="0" smtClean="0">
                <a:solidFill>
                  <a:srgbClr val="002060"/>
                </a:solidFill>
              </a:rPr>
              <a:t>虐待行為に繋がる可能性（職員、組織体制、雰囲気</a:t>
            </a:r>
            <a:r>
              <a:rPr lang="en-US" altLang="ja-JP" sz="2800" b="1" u="sng" dirty="0" smtClean="0">
                <a:solidFill>
                  <a:srgbClr val="002060"/>
                </a:solidFill>
              </a:rPr>
              <a:t>…</a:t>
            </a:r>
            <a:r>
              <a:rPr lang="ja-JP" altLang="en-US" sz="2800" b="1" u="sng" dirty="0" smtClean="0">
                <a:solidFill>
                  <a:srgbClr val="002060"/>
                </a:solidFill>
              </a:rPr>
              <a:t>など）</a:t>
            </a:r>
            <a:endParaRPr lang="en-US" altLang="ja-JP" sz="2800" b="1" u="sng" dirty="0" smtClean="0">
              <a:solidFill>
                <a:srgbClr val="002060"/>
              </a:solidFill>
            </a:endParaRPr>
          </a:p>
          <a:p>
            <a:pPr marL="0" indent="0">
              <a:lnSpc>
                <a:spcPct val="100000"/>
              </a:lnSpc>
              <a:buNone/>
            </a:pPr>
            <a:r>
              <a:rPr lang="ja-JP" altLang="en-US" sz="2800" b="1" dirty="0">
                <a:solidFill>
                  <a:srgbClr val="002060"/>
                </a:solidFill>
              </a:rPr>
              <a:t>　</a:t>
            </a:r>
            <a:r>
              <a:rPr lang="ja-JP" altLang="en-US" sz="2800" b="1" dirty="0" smtClean="0">
                <a:solidFill>
                  <a:srgbClr val="002060"/>
                </a:solidFill>
              </a:rPr>
              <a:t>　</a:t>
            </a:r>
            <a:r>
              <a:rPr lang="ja-JP" altLang="en-US" sz="2800" b="1" u="sng" dirty="0" smtClean="0">
                <a:solidFill>
                  <a:srgbClr val="002060"/>
                </a:solidFill>
              </a:rPr>
              <a:t>があるということ。</a:t>
            </a:r>
            <a:r>
              <a:rPr lang="en-US" altLang="ja-JP" sz="2800" b="1" u="sng" dirty="0" smtClean="0">
                <a:solidFill>
                  <a:srgbClr val="002060"/>
                </a:solidFill>
              </a:rPr>
              <a:t/>
            </a:r>
            <a:br>
              <a:rPr lang="en-US" altLang="ja-JP" sz="2800" b="1" u="sng" dirty="0" smtClean="0">
                <a:solidFill>
                  <a:srgbClr val="002060"/>
                </a:solidFill>
              </a:rPr>
            </a:br>
            <a:endParaRPr lang="en-US" altLang="ja-JP" sz="2800" b="1" u="sng" dirty="0">
              <a:solidFill>
                <a:srgbClr val="002060"/>
              </a:solidFill>
            </a:endParaRPr>
          </a:p>
          <a:p>
            <a:pPr>
              <a:lnSpc>
                <a:spcPct val="100000"/>
              </a:lnSpc>
              <a:buFont typeface="Wingdings" panose="05000000000000000000" pitchFamily="2" charset="2"/>
              <a:buChar char="u"/>
            </a:pPr>
            <a:r>
              <a:rPr lang="ja-JP" altLang="en-US" sz="2400" dirty="0" smtClean="0">
                <a:solidFill>
                  <a:srgbClr val="002060"/>
                </a:solidFill>
              </a:rPr>
              <a:t>　区で過去に認定した不適切支援の事例</a:t>
            </a:r>
            <a:endParaRPr lang="en-US" altLang="ja-JP" sz="2400" dirty="0" smtClean="0">
              <a:solidFill>
                <a:srgbClr val="002060"/>
              </a:solidFill>
            </a:endParaRPr>
          </a:p>
          <a:p>
            <a:pPr marL="0" indent="0">
              <a:lnSpc>
                <a:spcPct val="100000"/>
              </a:lnSpc>
              <a:buNone/>
            </a:pPr>
            <a:r>
              <a:rPr lang="ja-JP" altLang="en-US" sz="2400" dirty="0">
                <a:solidFill>
                  <a:srgbClr val="002060"/>
                </a:solidFill>
              </a:rPr>
              <a:t>　</a:t>
            </a:r>
            <a:r>
              <a:rPr lang="ja-JP" altLang="en-US" sz="2400" dirty="0" smtClean="0">
                <a:solidFill>
                  <a:srgbClr val="002060"/>
                </a:solidFill>
              </a:rPr>
              <a:t>・他</a:t>
            </a:r>
            <a:r>
              <a:rPr lang="ja-JP" altLang="en-US" sz="2400" dirty="0">
                <a:solidFill>
                  <a:srgbClr val="002060"/>
                </a:solidFill>
              </a:rPr>
              <a:t>害</a:t>
            </a:r>
            <a:r>
              <a:rPr lang="ja-JP" altLang="en-US" sz="2400" dirty="0" smtClean="0">
                <a:solidFill>
                  <a:srgbClr val="002060"/>
                </a:solidFill>
              </a:rPr>
              <a:t>を防ぐための自己防衛？</a:t>
            </a:r>
            <a:endParaRPr lang="en-US" altLang="ja-JP" sz="2400" dirty="0" smtClean="0">
              <a:solidFill>
                <a:srgbClr val="002060"/>
              </a:solidFill>
            </a:endParaRPr>
          </a:p>
          <a:p>
            <a:pPr marL="0" indent="0">
              <a:lnSpc>
                <a:spcPct val="100000"/>
              </a:lnSpc>
              <a:buNone/>
            </a:pPr>
            <a:r>
              <a:rPr lang="ja-JP" altLang="en-US" sz="2400" dirty="0">
                <a:solidFill>
                  <a:srgbClr val="002060"/>
                </a:solidFill>
              </a:rPr>
              <a:t>　</a:t>
            </a:r>
            <a:r>
              <a:rPr lang="ja-JP" altLang="en-US" sz="2400" dirty="0" smtClean="0">
                <a:solidFill>
                  <a:srgbClr val="002060"/>
                </a:solidFill>
              </a:rPr>
              <a:t>・書類は預かったけれど</a:t>
            </a:r>
            <a:r>
              <a:rPr lang="en-US" altLang="ja-JP" sz="2400" dirty="0" smtClean="0">
                <a:solidFill>
                  <a:srgbClr val="002060"/>
                </a:solidFill>
              </a:rPr>
              <a:t>…</a:t>
            </a:r>
          </a:p>
          <a:p>
            <a:pPr marL="0" indent="0">
              <a:lnSpc>
                <a:spcPct val="100000"/>
              </a:lnSpc>
              <a:buNone/>
            </a:pPr>
            <a:r>
              <a:rPr lang="ja-JP" altLang="en-US" sz="2400" dirty="0" smtClean="0">
                <a:solidFill>
                  <a:srgbClr val="002060"/>
                </a:solidFill>
              </a:rPr>
              <a:t>　・それ毎日必要な支援？？　　　　　</a:t>
            </a:r>
            <a:r>
              <a:rPr lang="en-US" altLang="ja-JP" sz="2400" dirty="0" smtClean="0">
                <a:solidFill>
                  <a:srgbClr val="002060"/>
                </a:solidFill>
              </a:rPr>
              <a:t>…</a:t>
            </a:r>
            <a:r>
              <a:rPr lang="ja-JP" altLang="en-US" sz="2400" dirty="0" smtClean="0">
                <a:solidFill>
                  <a:srgbClr val="002060"/>
                </a:solidFill>
              </a:rPr>
              <a:t>など　</a:t>
            </a:r>
            <a:endParaRPr lang="en-US" altLang="ja-JP" sz="2400" dirty="0">
              <a:solidFill>
                <a:srgbClr val="002060"/>
              </a:solidFill>
            </a:endParaRPr>
          </a:p>
          <a:p>
            <a:pPr>
              <a:lnSpc>
                <a:spcPct val="100000"/>
              </a:lnSpc>
              <a:buFont typeface="Wingdings" panose="05000000000000000000" pitchFamily="2" charset="2"/>
              <a:buChar char="u"/>
            </a:pPr>
            <a:endParaRPr lang="en-US" altLang="ja-JP" sz="2800" dirty="0" smtClean="0">
              <a:solidFill>
                <a:srgbClr val="002060"/>
              </a:solidFill>
            </a:endParaRPr>
          </a:p>
          <a:p>
            <a:pPr>
              <a:lnSpc>
                <a:spcPct val="100000"/>
              </a:lnSpc>
            </a:pPr>
            <a:endParaRPr lang="en-US" altLang="ja-JP" sz="2800" dirty="0">
              <a:solidFill>
                <a:srgbClr val="002060"/>
              </a:solidFill>
            </a:endParaRPr>
          </a:p>
        </p:txBody>
      </p:sp>
      <p:sp>
        <p:nvSpPr>
          <p:cNvPr id="5" name="正方形/長方形 4"/>
          <p:cNvSpPr/>
          <p:nvPr/>
        </p:nvSpPr>
        <p:spPr>
          <a:xfrm>
            <a:off x="778131" y="1892253"/>
            <a:ext cx="10898643" cy="1872225"/>
          </a:xfrm>
          <a:prstGeom prst="rect">
            <a:avLst/>
          </a:prstGeom>
          <a:noFill/>
          <a:ln w="76200" cap="flat" cmpd="sng" algn="ctr">
            <a:solidFill>
              <a:schemeClr val="bg1">
                <a:lumMod val="85000"/>
              </a:schemeClr>
            </a:solidFill>
            <a:prstDash val="solid"/>
            <a:miter lim="800000"/>
          </a:ln>
          <a:effectLst/>
        </p:spPr>
        <p:txBody>
          <a:bodyPr rot="0" spcFirstLastPara="0" vert="horz" wrap="square" lIns="36000" tIns="36000" rIns="36000" bIns="36000" numCol="1" spcCol="0" rtlCol="0" fromWordArt="0" anchor="ctr" anchorCtr="0" forceAA="0" compatLnSpc="1">
            <a:prstTxWarp prst="textNoShape">
              <a:avLst/>
            </a:prstTxWarp>
            <a:noAutofit/>
          </a:bodyPr>
          <a:lstStyle/>
          <a:p>
            <a:pPr marL="360000">
              <a:lnSpc>
                <a:spcPct val="87000"/>
              </a:lnSpc>
              <a:spcAft>
                <a:spcPts val="0"/>
              </a:spcAft>
            </a:pPr>
            <a:endParaRPr lang="ja-JP" sz="3600" kern="100" dirty="0">
              <a:effectLst/>
              <a:latin typeface="メイリオ" panose="020B0604030504040204" pitchFamily="50" charset="-128"/>
              <a:ea typeface="メイリオ" panose="020B0604030504040204" pitchFamily="50" charset="-128"/>
              <a:cs typeface="Times New Roman" panose="02020603050405020304" pitchFamily="18" charset="0"/>
            </a:endParaRPr>
          </a:p>
        </p:txBody>
      </p:sp>
    </p:spTree>
    <p:extLst>
      <p:ext uri="{BB962C8B-B14F-4D97-AF65-F5344CB8AC3E}">
        <p14:creationId xmlns:p14="http://schemas.microsoft.com/office/powerpoint/2010/main" val="17921563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097280" y="403443"/>
            <a:ext cx="10058400" cy="1450757"/>
          </a:xfrm>
        </p:spPr>
        <p:txBody>
          <a:bodyPr>
            <a:normAutofit/>
          </a:bodyPr>
          <a:lstStyle/>
          <a:p>
            <a:r>
              <a:rPr kumimoji="1" lang="ja-JP" altLang="en-US" spc="0" dirty="0">
                <a:solidFill>
                  <a:schemeClr val="tx2"/>
                </a:solidFill>
              </a:rPr>
              <a:t>本日</a:t>
            </a:r>
            <a:r>
              <a:rPr lang="ja-JP" altLang="en-US" spc="0" dirty="0">
                <a:solidFill>
                  <a:schemeClr val="tx2"/>
                </a:solidFill>
              </a:rPr>
              <a:t>お伝えしたいこと</a:t>
            </a:r>
            <a:endParaRPr kumimoji="1" lang="ja-JP" altLang="en-US" spc="0" dirty="0">
              <a:solidFill>
                <a:schemeClr val="tx2"/>
              </a:solidFill>
            </a:endParaRPr>
          </a:p>
        </p:txBody>
      </p:sp>
      <p:sp>
        <p:nvSpPr>
          <p:cNvPr id="3" name="コンテンツ プレースホルダー 2"/>
          <p:cNvSpPr>
            <a:spLocks noGrp="1"/>
          </p:cNvSpPr>
          <p:nvPr>
            <p:ph idx="1"/>
          </p:nvPr>
        </p:nvSpPr>
        <p:spPr>
          <a:xfrm>
            <a:off x="840802" y="2681833"/>
            <a:ext cx="10769006" cy="3676035"/>
          </a:xfrm>
        </p:spPr>
        <p:txBody>
          <a:bodyPr anchor="t">
            <a:normAutofit/>
          </a:bodyPr>
          <a:lstStyle/>
          <a:p>
            <a:r>
              <a:rPr lang="ja-JP" altLang="en-US" sz="4400" b="1" dirty="0">
                <a:solidFill>
                  <a:srgbClr val="002060"/>
                </a:solidFill>
              </a:rPr>
              <a:t>１ </a:t>
            </a:r>
            <a:r>
              <a:rPr lang="ja-JP" altLang="en-US" sz="4400" dirty="0">
                <a:solidFill>
                  <a:srgbClr val="002060"/>
                </a:solidFill>
              </a:rPr>
              <a:t>板橋区の虐待防止体制</a:t>
            </a:r>
            <a:endParaRPr lang="en-US" altLang="ja-JP" sz="4400" dirty="0">
              <a:solidFill>
                <a:srgbClr val="002060"/>
              </a:solidFill>
            </a:endParaRPr>
          </a:p>
          <a:p>
            <a:endParaRPr lang="en-US" altLang="ja-JP" sz="4400" b="1" dirty="0" smtClean="0">
              <a:solidFill>
                <a:srgbClr val="002060"/>
              </a:solidFill>
            </a:endParaRPr>
          </a:p>
          <a:p>
            <a:pPr marL="0" indent="0">
              <a:lnSpc>
                <a:spcPts val="3000"/>
              </a:lnSpc>
              <a:buNone/>
            </a:pPr>
            <a:r>
              <a:rPr lang="ja-JP" altLang="en-US" sz="4400" b="1" dirty="0" smtClean="0">
                <a:solidFill>
                  <a:srgbClr val="002060"/>
                </a:solidFill>
              </a:rPr>
              <a:t> ２ </a:t>
            </a:r>
            <a:r>
              <a:rPr lang="ja-JP" altLang="en-US" sz="4400" spc="300" dirty="0" err="1" smtClean="0">
                <a:solidFill>
                  <a:srgbClr val="002060"/>
                </a:solidFill>
              </a:rPr>
              <a:t>障がい</a:t>
            </a:r>
            <a:r>
              <a:rPr lang="ja-JP" altLang="en-US" sz="4400" spc="300" dirty="0" smtClean="0">
                <a:solidFill>
                  <a:srgbClr val="002060"/>
                </a:solidFill>
              </a:rPr>
              <a:t>者福祉施設従事者等による</a:t>
            </a:r>
            <a:endParaRPr lang="en-US" altLang="ja-JP" sz="4400" spc="300" dirty="0" smtClean="0">
              <a:solidFill>
                <a:srgbClr val="002060"/>
              </a:solidFill>
            </a:endParaRPr>
          </a:p>
          <a:p>
            <a:pPr marL="0" indent="0">
              <a:lnSpc>
                <a:spcPts val="3000"/>
              </a:lnSpc>
              <a:buNone/>
            </a:pPr>
            <a:r>
              <a:rPr lang="ja-JP" altLang="en-US" sz="4400" spc="300" dirty="0" smtClean="0">
                <a:solidFill>
                  <a:srgbClr val="002060"/>
                </a:solidFill>
              </a:rPr>
              <a:t>　</a:t>
            </a:r>
            <a:r>
              <a:rPr lang="en-US" altLang="ja-JP" sz="4400" spc="300" dirty="0" smtClean="0">
                <a:solidFill>
                  <a:srgbClr val="002060"/>
                </a:solidFill>
              </a:rPr>
              <a:t> </a:t>
            </a:r>
            <a:r>
              <a:rPr lang="ja-JP" altLang="en-US" sz="4400" spc="300" dirty="0" smtClean="0">
                <a:solidFill>
                  <a:srgbClr val="002060"/>
                </a:solidFill>
              </a:rPr>
              <a:t>　　</a:t>
            </a:r>
            <a:r>
              <a:rPr lang="ja-JP" altLang="en-US" sz="4400" spc="300" dirty="0" err="1" smtClean="0">
                <a:solidFill>
                  <a:srgbClr val="002060"/>
                </a:solidFill>
              </a:rPr>
              <a:t>障がい</a:t>
            </a:r>
            <a:r>
              <a:rPr lang="ja-JP" altLang="en-US" sz="4400" spc="300" dirty="0" smtClean="0">
                <a:solidFill>
                  <a:srgbClr val="002060"/>
                </a:solidFill>
              </a:rPr>
              <a:t>者虐待を防止するために</a:t>
            </a:r>
            <a:r>
              <a:rPr lang="ja-JP" altLang="en-US" sz="4400" dirty="0" smtClean="0">
                <a:solidFill>
                  <a:srgbClr val="002060"/>
                </a:solidFill>
              </a:rPr>
              <a:t>　  </a:t>
            </a:r>
            <a:r>
              <a:rPr lang="en-US" altLang="ja-JP" sz="4400" dirty="0" smtClean="0">
                <a:solidFill>
                  <a:srgbClr val="002060"/>
                </a:solidFill>
              </a:rPr>
              <a:t/>
            </a:r>
            <a:br>
              <a:rPr lang="en-US" altLang="ja-JP" sz="4400" dirty="0" smtClean="0">
                <a:solidFill>
                  <a:srgbClr val="002060"/>
                </a:solidFill>
              </a:rPr>
            </a:br>
            <a:endParaRPr lang="en-US" altLang="ja-JP" sz="4400" dirty="0" smtClean="0">
              <a:solidFill>
                <a:srgbClr val="002060"/>
              </a:solidFill>
            </a:endParaRPr>
          </a:p>
          <a:p>
            <a:pPr marL="0" indent="0">
              <a:lnSpc>
                <a:spcPts val="3000"/>
              </a:lnSpc>
              <a:buNone/>
            </a:pPr>
            <a:r>
              <a:rPr lang="en-US" altLang="ja-JP" sz="4400" b="1" dirty="0" smtClean="0">
                <a:solidFill>
                  <a:srgbClr val="002060"/>
                </a:solidFill>
              </a:rPr>
              <a:t> </a:t>
            </a:r>
            <a:r>
              <a:rPr lang="ja-JP" altLang="en-US" sz="4400" b="1" dirty="0" smtClean="0">
                <a:solidFill>
                  <a:srgbClr val="002060"/>
                </a:solidFill>
              </a:rPr>
              <a:t>３ </a:t>
            </a:r>
            <a:r>
              <a:rPr lang="ja-JP" altLang="en-US" sz="4400" dirty="0" smtClean="0">
                <a:solidFill>
                  <a:srgbClr val="002060"/>
                </a:solidFill>
              </a:rPr>
              <a:t>調査等の協力</a:t>
            </a:r>
            <a:endParaRPr lang="en-US" altLang="ja-JP" sz="4400" dirty="0">
              <a:solidFill>
                <a:srgbClr val="002060"/>
              </a:solidFill>
            </a:endParaRPr>
          </a:p>
        </p:txBody>
      </p:sp>
      <p:pic>
        <p:nvPicPr>
          <p:cNvPr id="4" name="図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779620" y="497806"/>
            <a:ext cx="1830188" cy="2388500"/>
          </a:xfrm>
          <a:prstGeom prst="rect">
            <a:avLst/>
          </a:prstGeom>
        </p:spPr>
      </p:pic>
    </p:spTree>
    <p:extLst>
      <p:ext uri="{BB962C8B-B14F-4D97-AF65-F5344CB8AC3E}">
        <p14:creationId xmlns:p14="http://schemas.microsoft.com/office/powerpoint/2010/main" val="95427613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097280" y="817153"/>
            <a:ext cx="10058400" cy="1012531"/>
          </a:xfrm>
        </p:spPr>
        <p:txBody>
          <a:bodyPr>
            <a:normAutofit fontScale="90000"/>
          </a:bodyPr>
          <a:lstStyle/>
          <a:p>
            <a:r>
              <a:rPr lang="ja-JP" altLang="en-US" sz="4400" dirty="0" smtClean="0">
                <a:solidFill>
                  <a:srgbClr val="002060"/>
                </a:solidFill>
              </a:rPr>
              <a:t>虐待に繋がる可能性を話し合いましょう！</a:t>
            </a:r>
            <a:endParaRPr kumimoji="1" lang="ja-JP" altLang="en-US" sz="4400" dirty="0">
              <a:solidFill>
                <a:srgbClr val="002060"/>
              </a:solidFill>
            </a:endParaRPr>
          </a:p>
        </p:txBody>
      </p:sp>
      <p:sp>
        <p:nvSpPr>
          <p:cNvPr id="5" name="正方形/長方形 4"/>
          <p:cNvSpPr/>
          <p:nvPr/>
        </p:nvSpPr>
        <p:spPr>
          <a:xfrm>
            <a:off x="1097280" y="2203008"/>
            <a:ext cx="10058400" cy="1631216"/>
          </a:xfrm>
          <a:prstGeom prst="rect">
            <a:avLst/>
          </a:prstGeom>
        </p:spPr>
        <p:txBody>
          <a:bodyPr wrap="square">
            <a:spAutoFit/>
          </a:bodyPr>
          <a:lstStyle/>
          <a:p>
            <a:pPr marL="91440" lvl="0" indent="-91440">
              <a:spcBef>
                <a:spcPts val="600"/>
              </a:spcBef>
              <a:spcAft>
                <a:spcPts val="600"/>
              </a:spcAft>
              <a:buClr>
                <a:srgbClr val="1CADE4"/>
              </a:buClr>
              <a:buSzPct val="100000"/>
              <a:buFont typeface="Wingdings" panose="05000000000000000000" pitchFamily="2" charset="2"/>
              <a:buChar char="u"/>
            </a:pPr>
            <a:r>
              <a:rPr lang="ja-JP" altLang="en-US" sz="3000" dirty="0" smtClean="0">
                <a:solidFill>
                  <a:srgbClr val="002060"/>
                </a:solidFill>
                <a:latin typeface="メイリオ" panose="020B0604030504040204" pitchFamily="50" charset="-128"/>
                <a:ea typeface="メイリオ" panose="020B0604030504040204" pitchFamily="50" charset="-128"/>
              </a:rPr>
              <a:t>　</a:t>
            </a:r>
            <a:r>
              <a:rPr lang="ja-JP" altLang="en-US" sz="3000" b="1" dirty="0" smtClean="0">
                <a:solidFill>
                  <a:srgbClr val="002060"/>
                </a:solidFill>
                <a:latin typeface="メイリオ" panose="020B0604030504040204" pitchFamily="50" charset="-128"/>
                <a:ea typeface="メイリオ" panose="020B0604030504040204" pitchFamily="50" charset="-128"/>
              </a:rPr>
              <a:t>その</a:t>
            </a:r>
            <a:r>
              <a:rPr lang="ja-JP" altLang="en-US" sz="3000" b="1" dirty="0">
                <a:solidFill>
                  <a:srgbClr val="002060"/>
                </a:solidFill>
                <a:latin typeface="メイリオ" panose="020B0604030504040204" pitchFamily="50" charset="-128"/>
                <a:ea typeface="メイリオ" panose="020B0604030504040204" pitchFamily="50" charset="-128"/>
              </a:rPr>
              <a:t>個別支援は全職員の共通認識ですか</a:t>
            </a:r>
            <a:r>
              <a:rPr lang="ja-JP" altLang="en-US" sz="3000" b="1" dirty="0" smtClean="0">
                <a:solidFill>
                  <a:srgbClr val="002060"/>
                </a:solidFill>
                <a:latin typeface="メイリオ" panose="020B0604030504040204" pitchFamily="50" charset="-128"/>
                <a:ea typeface="メイリオ" panose="020B0604030504040204" pitchFamily="50" charset="-128"/>
              </a:rPr>
              <a:t>？</a:t>
            </a:r>
            <a:r>
              <a:rPr lang="en-US" altLang="ja-JP" sz="3000" b="1" dirty="0">
                <a:solidFill>
                  <a:srgbClr val="002060"/>
                </a:solidFill>
                <a:latin typeface="メイリオ" panose="020B0604030504040204" pitchFamily="50" charset="-128"/>
                <a:ea typeface="メイリオ" panose="020B0604030504040204" pitchFamily="50" charset="-128"/>
              </a:rPr>
              <a:t/>
            </a:r>
            <a:br>
              <a:rPr lang="en-US" altLang="ja-JP" sz="3000" b="1" dirty="0">
                <a:solidFill>
                  <a:srgbClr val="002060"/>
                </a:solidFill>
                <a:latin typeface="メイリオ" panose="020B0604030504040204" pitchFamily="50" charset="-128"/>
                <a:ea typeface="メイリオ" panose="020B0604030504040204" pitchFamily="50" charset="-128"/>
              </a:rPr>
            </a:br>
            <a:r>
              <a:rPr lang="ja-JP" altLang="en-US" sz="3000" b="1" dirty="0">
                <a:solidFill>
                  <a:srgbClr val="002060"/>
                </a:solidFill>
                <a:latin typeface="メイリオ" panose="020B0604030504040204" pitchFamily="50" charset="-128"/>
                <a:ea typeface="メイリオ" panose="020B0604030504040204" pitchFamily="50" charset="-128"/>
              </a:rPr>
              <a:t> </a:t>
            </a:r>
            <a:r>
              <a:rPr lang="ja-JP" altLang="en-US" sz="3000" b="1" dirty="0" smtClean="0">
                <a:solidFill>
                  <a:srgbClr val="002060"/>
                </a:solidFill>
                <a:latin typeface="メイリオ" panose="020B0604030504040204" pitchFamily="50" charset="-128"/>
                <a:ea typeface="メイリオ" panose="020B0604030504040204" pitchFamily="50" charset="-128"/>
              </a:rPr>
              <a:t> 　本当にその支援以外方法はないですか？</a:t>
            </a:r>
            <a:endParaRPr lang="en-US" altLang="ja-JP" sz="3000" b="1" dirty="0" smtClean="0">
              <a:solidFill>
                <a:srgbClr val="002060"/>
              </a:solidFill>
              <a:latin typeface="メイリオ" panose="020B0604030504040204" pitchFamily="50" charset="-128"/>
              <a:ea typeface="メイリオ" panose="020B0604030504040204" pitchFamily="50" charset="-128"/>
            </a:endParaRPr>
          </a:p>
          <a:p>
            <a:pPr marL="91440" lvl="0" indent="-91440">
              <a:spcBef>
                <a:spcPts val="600"/>
              </a:spcBef>
              <a:spcAft>
                <a:spcPts val="600"/>
              </a:spcAft>
              <a:buClr>
                <a:srgbClr val="1CADE4"/>
              </a:buClr>
              <a:buSzPct val="100000"/>
              <a:buFont typeface="Wingdings" panose="05000000000000000000" pitchFamily="2" charset="2"/>
              <a:buChar char="u"/>
            </a:pPr>
            <a:endParaRPr lang="en-US" altLang="ja-JP" sz="3000" b="1" dirty="0">
              <a:solidFill>
                <a:srgbClr val="002060"/>
              </a:solidFill>
              <a:latin typeface="メイリオ" panose="020B0604030504040204" pitchFamily="50" charset="-128"/>
              <a:ea typeface="メイリオ" panose="020B0604030504040204" pitchFamily="50" charset="-128"/>
            </a:endParaRPr>
          </a:p>
        </p:txBody>
      </p:sp>
      <p:sp>
        <p:nvSpPr>
          <p:cNvPr id="7" name="正方形/長方形 6"/>
          <p:cNvSpPr/>
          <p:nvPr/>
        </p:nvSpPr>
        <p:spPr>
          <a:xfrm>
            <a:off x="1097280" y="3343706"/>
            <a:ext cx="10732770" cy="523220"/>
          </a:xfrm>
          <a:prstGeom prst="rect">
            <a:avLst/>
          </a:prstGeom>
        </p:spPr>
        <p:txBody>
          <a:bodyPr wrap="square">
            <a:spAutoFit/>
          </a:bodyPr>
          <a:lstStyle/>
          <a:p>
            <a:pPr marL="91440" lvl="0" indent="-91440">
              <a:spcBef>
                <a:spcPts val="600"/>
              </a:spcBef>
              <a:spcAft>
                <a:spcPts val="600"/>
              </a:spcAft>
              <a:buClr>
                <a:srgbClr val="1CADE4"/>
              </a:buClr>
              <a:buSzPct val="100000"/>
              <a:buFont typeface="Wingdings" panose="05000000000000000000" pitchFamily="2" charset="2"/>
              <a:buChar char="u"/>
            </a:pPr>
            <a:r>
              <a:rPr lang="ja-JP" altLang="en-US" sz="2800" dirty="0" smtClean="0">
                <a:solidFill>
                  <a:srgbClr val="002060"/>
                </a:solidFill>
                <a:latin typeface="メイリオ" panose="020B0604030504040204" pitchFamily="50" charset="-128"/>
                <a:ea typeface="メイリオ" panose="020B0604030504040204" pitchFamily="50" charset="-128"/>
              </a:rPr>
              <a:t>　</a:t>
            </a:r>
            <a:r>
              <a:rPr lang="ja-JP" altLang="en-US" sz="2800" b="1" dirty="0" smtClean="0">
                <a:solidFill>
                  <a:srgbClr val="002060"/>
                </a:solidFill>
                <a:latin typeface="メイリオ" panose="020B0604030504040204" pitchFamily="50" charset="-128"/>
                <a:ea typeface="メイリオ" panose="020B0604030504040204" pitchFamily="50" charset="-128"/>
              </a:rPr>
              <a:t>利用者のプライベートに必要以上に踏み込んでいませんか？</a:t>
            </a:r>
            <a:endParaRPr lang="en-US" altLang="ja-JP" sz="2800" b="1" dirty="0">
              <a:solidFill>
                <a:srgbClr val="002060"/>
              </a:solidFill>
              <a:latin typeface="メイリオ" panose="020B0604030504040204" pitchFamily="50" charset="-128"/>
              <a:ea typeface="メイリオ" panose="020B0604030504040204" pitchFamily="50" charset="-128"/>
            </a:endParaRPr>
          </a:p>
        </p:txBody>
      </p:sp>
      <p:sp>
        <p:nvSpPr>
          <p:cNvPr id="8" name="正方形/長方形 7"/>
          <p:cNvSpPr/>
          <p:nvPr/>
        </p:nvSpPr>
        <p:spPr>
          <a:xfrm>
            <a:off x="1097280" y="4115215"/>
            <a:ext cx="10058400" cy="553998"/>
          </a:xfrm>
          <a:prstGeom prst="rect">
            <a:avLst/>
          </a:prstGeom>
        </p:spPr>
        <p:txBody>
          <a:bodyPr wrap="square">
            <a:spAutoFit/>
          </a:bodyPr>
          <a:lstStyle/>
          <a:p>
            <a:pPr marL="91440" lvl="0" indent="-91440">
              <a:spcBef>
                <a:spcPts val="600"/>
              </a:spcBef>
              <a:spcAft>
                <a:spcPts val="600"/>
              </a:spcAft>
              <a:buClr>
                <a:srgbClr val="1CADE4"/>
              </a:buClr>
              <a:buSzPct val="100000"/>
              <a:buFont typeface="Wingdings" panose="05000000000000000000" pitchFamily="2" charset="2"/>
              <a:buChar char="u"/>
            </a:pPr>
            <a:r>
              <a:rPr lang="ja-JP" altLang="en-US" sz="3000" dirty="0" smtClean="0">
                <a:solidFill>
                  <a:srgbClr val="002060"/>
                </a:solidFill>
                <a:latin typeface="メイリオ" panose="020B0604030504040204" pitchFamily="50" charset="-128"/>
                <a:ea typeface="メイリオ" panose="020B0604030504040204" pitchFamily="50" charset="-128"/>
              </a:rPr>
              <a:t>　</a:t>
            </a:r>
            <a:r>
              <a:rPr lang="ja-JP" altLang="en-US" sz="3000" b="1" dirty="0" smtClean="0">
                <a:solidFill>
                  <a:srgbClr val="002060"/>
                </a:solidFill>
                <a:latin typeface="メイリオ" panose="020B0604030504040204" pitchFamily="50" charset="-128"/>
                <a:ea typeface="メイリオ" panose="020B0604030504040204" pitchFamily="50" charset="-128"/>
              </a:rPr>
              <a:t>年齢</a:t>
            </a:r>
            <a:r>
              <a:rPr lang="ja-JP" altLang="en-US" sz="3000" b="1" dirty="0">
                <a:solidFill>
                  <a:srgbClr val="002060"/>
                </a:solidFill>
                <a:latin typeface="メイリオ" panose="020B0604030504040204" pitchFamily="50" charset="-128"/>
                <a:ea typeface="メイリオ" panose="020B0604030504040204" pitchFamily="50" charset="-128"/>
              </a:rPr>
              <a:t>に応じた声かけができていますか</a:t>
            </a:r>
            <a:r>
              <a:rPr lang="ja-JP" altLang="en-US" sz="3000" b="1" dirty="0" smtClean="0">
                <a:solidFill>
                  <a:srgbClr val="002060"/>
                </a:solidFill>
                <a:latin typeface="メイリオ" panose="020B0604030504040204" pitchFamily="50" charset="-128"/>
                <a:ea typeface="メイリオ" panose="020B0604030504040204" pitchFamily="50" charset="-128"/>
              </a:rPr>
              <a:t>？</a:t>
            </a:r>
            <a:endParaRPr lang="en-US" altLang="ja-JP" sz="3000" b="1" dirty="0">
              <a:solidFill>
                <a:srgbClr val="002060"/>
              </a:solidFill>
              <a:latin typeface="メイリオ" panose="020B0604030504040204" pitchFamily="50" charset="-128"/>
              <a:ea typeface="メイリオ" panose="020B0604030504040204" pitchFamily="50" charset="-128"/>
            </a:endParaRPr>
          </a:p>
        </p:txBody>
      </p:sp>
      <p:sp>
        <p:nvSpPr>
          <p:cNvPr id="9" name="正方形/長方形 8"/>
          <p:cNvSpPr/>
          <p:nvPr/>
        </p:nvSpPr>
        <p:spPr>
          <a:xfrm>
            <a:off x="1097280" y="4925272"/>
            <a:ext cx="10469880" cy="553998"/>
          </a:xfrm>
          <a:prstGeom prst="rect">
            <a:avLst/>
          </a:prstGeom>
        </p:spPr>
        <p:txBody>
          <a:bodyPr wrap="square">
            <a:spAutoFit/>
          </a:bodyPr>
          <a:lstStyle/>
          <a:p>
            <a:pPr marL="91440" lvl="0" indent="-91440">
              <a:spcBef>
                <a:spcPts val="600"/>
              </a:spcBef>
              <a:spcAft>
                <a:spcPts val="600"/>
              </a:spcAft>
              <a:buClr>
                <a:srgbClr val="1CADE4"/>
              </a:buClr>
              <a:buSzPct val="100000"/>
              <a:buFont typeface="Wingdings" panose="05000000000000000000" pitchFamily="2" charset="2"/>
              <a:buChar char="u"/>
            </a:pPr>
            <a:r>
              <a:rPr lang="ja-JP" altLang="en-US" sz="3000" dirty="0" smtClean="0">
                <a:solidFill>
                  <a:srgbClr val="002060"/>
                </a:solidFill>
                <a:latin typeface="メイリオ" panose="020B0604030504040204" pitchFamily="50" charset="-128"/>
                <a:ea typeface="メイリオ" panose="020B0604030504040204" pitchFamily="50" charset="-128"/>
              </a:rPr>
              <a:t>　</a:t>
            </a:r>
            <a:r>
              <a:rPr lang="ja-JP" altLang="en-US" sz="3000" b="1" dirty="0" smtClean="0">
                <a:solidFill>
                  <a:srgbClr val="002060"/>
                </a:solidFill>
                <a:latin typeface="メイリオ" panose="020B0604030504040204" pitchFamily="50" charset="-128"/>
                <a:ea typeface="メイリオ" panose="020B0604030504040204" pitchFamily="50" charset="-128"/>
              </a:rPr>
              <a:t>利用者</a:t>
            </a:r>
            <a:r>
              <a:rPr lang="ja-JP" altLang="en-US" sz="3000" b="1" dirty="0">
                <a:solidFill>
                  <a:srgbClr val="002060"/>
                </a:solidFill>
                <a:latin typeface="メイリオ" panose="020B0604030504040204" pitchFamily="50" charset="-128"/>
                <a:ea typeface="メイリオ" panose="020B0604030504040204" pitchFamily="50" charset="-128"/>
              </a:rPr>
              <a:t>の金銭管理を一人の職員にまかせていませんか</a:t>
            </a:r>
            <a:r>
              <a:rPr lang="ja-JP" altLang="en-US" sz="3000" b="1" dirty="0" smtClean="0">
                <a:solidFill>
                  <a:srgbClr val="002060"/>
                </a:solidFill>
                <a:latin typeface="メイリオ" panose="020B0604030504040204" pitchFamily="50" charset="-128"/>
                <a:ea typeface="メイリオ" panose="020B0604030504040204" pitchFamily="50" charset="-128"/>
              </a:rPr>
              <a:t>？</a:t>
            </a:r>
            <a:endParaRPr lang="en-US" altLang="ja-JP" sz="3000" b="1" dirty="0">
              <a:solidFill>
                <a:srgbClr val="002060"/>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84258016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idx="4294967295"/>
          </p:nvPr>
        </p:nvSpPr>
        <p:spPr>
          <a:xfrm>
            <a:off x="480060" y="537210"/>
            <a:ext cx="11189970" cy="1794510"/>
          </a:xfrm>
          <a:solidFill>
            <a:srgbClr val="0070C0"/>
          </a:solidFill>
        </p:spPr>
        <p:txBody>
          <a:bodyPr>
            <a:normAutofit fontScale="90000"/>
          </a:bodyPr>
          <a:lstStyle/>
          <a:p>
            <a:pPr>
              <a:lnSpc>
                <a:spcPct val="100000"/>
              </a:lnSpc>
            </a:pPr>
            <a:r>
              <a:rPr lang="en-US" altLang="ja-JP" dirty="0" smtClean="0">
                <a:solidFill>
                  <a:schemeClr val="bg1"/>
                </a:solidFill>
              </a:rPr>
              <a:t/>
            </a:r>
            <a:br>
              <a:rPr lang="en-US" altLang="ja-JP" dirty="0" smtClean="0">
                <a:solidFill>
                  <a:schemeClr val="bg1"/>
                </a:solidFill>
              </a:rPr>
            </a:br>
            <a:r>
              <a:rPr lang="en-US" altLang="ja-JP" dirty="0">
                <a:solidFill>
                  <a:schemeClr val="bg1"/>
                </a:solidFill>
              </a:rPr>
              <a:t/>
            </a:r>
            <a:br>
              <a:rPr lang="en-US" altLang="ja-JP" dirty="0">
                <a:solidFill>
                  <a:schemeClr val="bg1"/>
                </a:solidFill>
              </a:rPr>
            </a:br>
            <a:r>
              <a:rPr lang="ja-JP" altLang="en-US" dirty="0" smtClean="0">
                <a:solidFill>
                  <a:schemeClr val="bg1"/>
                </a:solidFill>
              </a:rPr>
              <a:t> 利用者を守るために、</a:t>
            </a:r>
            <a:r>
              <a:rPr lang="en-US" altLang="ja-JP" dirty="0" smtClean="0">
                <a:solidFill>
                  <a:schemeClr val="bg1"/>
                </a:solidFill>
              </a:rPr>
              <a:t/>
            </a:r>
            <a:br>
              <a:rPr lang="en-US" altLang="ja-JP" dirty="0" smtClean="0">
                <a:solidFill>
                  <a:schemeClr val="bg1"/>
                </a:solidFill>
              </a:rPr>
            </a:br>
            <a:r>
              <a:rPr lang="en-US" altLang="ja-JP" dirty="0" smtClean="0">
                <a:solidFill>
                  <a:schemeClr val="bg1"/>
                </a:solidFill>
              </a:rPr>
              <a:t>                </a:t>
            </a:r>
            <a:r>
              <a:rPr lang="ja-JP" altLang="en-US" dirty="0" smtClean="0">
                <a:solidFill>
                  <a:schemeClr val="bg1"/>
                </a:solidFill>
              </a:rPr>
              <a:t>　働いている職員を守るために</a:t>
            </a:r>
            <a:endParaRPr kumimoji="1" lang="ja-JP" altLang="en-US" dirty="0">
              <a:solidFill>
                <a:schemeClr val="bg1"/>
              </a:solidFill>
            </a:endParaRPr>
          </a:p>
        </p:txBody>
      </p:sp>
      <p:sp>
        <p:nvSpPr>
          <p:cNvPr id="5" name="正方形/長方形 4"/>
          <p:cNvSpPr/>
          <p:nvPr/>
        </p:nvSpPr>
        <p:spPr>
          <a:xfrm>
            <a:off x="594360" y="3231565"/>
            <a:ext cx="11075670" cy="2123658"/>
          </a:xfrm>
          <a:prstGeom prst="rect">
            <a:avLst/>
          </a:prstGeom>
        </p:spPr>
        <p:txBody>
          <a:bodyPr wrap="square">
            <a:spAutoFit/>
          </a:bodyPr>
          <a:lstStyle/>
          <a:p>
            <a:r>
              <a:rPr lang="ja-JP" altLang="en-US" sz="4400" b="1" spc="-50" dirty="0" err="1" smtClean="0">
                <a:solidFill>
                  <a:schemeClr val="accent2">
                    <a:lumMod val="50000"/>
                  </a:schemeClr>
                </a:solidFill>
                <a:latin typeface="メイリオ" panose="020B0604030504040204" pitchFamily="50" charset="-128"/>
                <a:ea typeface="メイリオ" panose="020B0604030504040204" pitchFamily="50" charset="-128"/>
                <a:cs typeface="+mj-cs"/>
              </a:rPr>
              <a:t>障がい</a:t>
            </a:r>
            <a:r>
              <a:rPr lang="ja-JP" altLang="en-US" sz="4400" b="1" spc="-50" dirty="0" smtClean="0">
                <a:solidFill>
                  <a:schemeClr val="accent2">
                    <a:lumMod val="50000"/>
                  </a:schemeClr>
                </a:solidFill>
                <a:latin typeface="メイリオ" panose="020B0604030504040204" pitchFamily="50" charset="-128"/>
                <a:ea typeface="メイリオ" panose="020B0604030504040204" pitchFamily="50" charset="-128"/>
                <a:cs typeface="+mj-cs"/>
              </a:rPr>
              <a:t>者福祉施設等の虐待防止は、</a:t>
            </a:r>
            <a:endParaRPr lang="en-US" altLang="ja-JP" sz="4400" b="1" spc="-50" dirty="0" smtClean="0">
              <a:solidFill>
                <a:schemeClr val="accent2">
                  <a:lumMod val="50000"/>
                </a:schemeClr>
              </a:solidFill>
              <a:latin typeface="メイリオ" panose="020B0604030504040204" pitchFamily="50" charset="-128"/>
              <a:ea typeface="メイリオ" panose="020B0604030504040204" pitchFamily="50" charset="-128"/>
              <a:cs typeface="+mj-cs"/>
            </a:endParaRPr>
          </a:p>
          <a:p>
            <a:r>
              <a:rPr lang="ja-JP" altLang="en-US" sz="4400" b="1" spc="-50" dirty="0" smtClean="0">
                <a:solidFill>
                  <a:schemeClr val="accent2">
                    <a:lumMod val="50000"/>
                  </a:schemeClr>
                </a:solidFill>
                <a:latin typeface="メイリオ" panose="020B0604030504040204" pitchFamily="50" charset="-128"/>
                <a:ea typeface="メイリオ" panose="020B0604030504040204" pitchFamily="50" charset="-128"/>
                <a:cs typeface="+mj-cs"/>
              </a:rPr>
              <a:t>施設</a:t>
            </a:r>
            <a:r>
              <a:rPr lang="ja-JP" altLang="en-US" sz="4400" b="1" spc="-50" dirty="0">
                <a:solidFill>
                  <a:schemeClr val="accent2">
                    <a:lumMod val="50000"/>
                  </a:schemeClr>
                </a:solidFill>
                <a:latin typeface="メイリオ" panose="020B0604030504040204" pitchFamily="50" charset="-128"/>
                <a:ea typeface="メイリオ" panose="020B0604030504040204" pitchFamily="50" charset="-128"/>
                <a:cs typeface="+mj-cs"/>
              </a:rPr>
              <a:t>の設置者又は福祉サービス事業等</a:t>
            </a:r>
            <a:r>
              <a:rPr lang="ja-JP" altLang="en-US" sz="4400" b="1" spc="-50" dirty="0" smtClean="0">
                <a:solidFill>
                  <a:schemeClr val="accent2">
                    <a:lumMod val="50000"/>
                  </a:schemeClr>
                </a:solidFill>
                <a:latin typeface="メイリオ" panose="020B0604030504040204" pitchFamily="50" charset="-128"/>
                <a:ea typeface="メイリオ" panose="020B0604030504040204" pitchFamily="50" charset="-128"/>
                <a:cs typeface="+mj-cs"/>
              </a:rPr>
              <a:t>を</a:t>
            </a:r>
            <a:endParaRPr lang="en-US" altLang="ja-JP" sz="4400" b="1" spc="-50" dirty="0" smtClean="0">
              <a:solidFill>
                <a:schemeClr val="accent2">
                  <a:lumMod val="50000"/>
                </a:schemeClr>
              </a:solidFill>
              <a:latin typeface="メイリオ" panose="020B0604030504040204" pitchFamily="50" charset="-128"/>
              <a:ea typeface="メイリオ" panose="020B0604030504040204" pitchFamily="50" charset="-128"/>
              <a:cs typeface="+mj-cs"/>
            </a:endParaRPr>
          </a:p>
          <a:p>
            <a:r>
              <a:rPr lang="ja-JP" altLang="en-US" sz="4400" b="1" spc="-50" dirty="0" smtClean="0">
                <a:solidFill>
                  <a:schemeClr val="accent2">
                    <a:lumMod val="50000"/>
                  </a:schemeClr>
                </a:solidFill>
                <a:latin typeface="メイリオ" panose="020B0604030504040204" pitchFamily="50" charset="-128"/>
                <a:ea typeface="メイリオ" panose="020B0604030504040204" pitchFamily="50" charset="-128"/>
                <a:cs typeface="+mj-cs"/>
              </a:rPr>
              <a:t>行う</a:t>
            </a:r>
            <a:r>
              <a:rPr lang="ja-JP" altLang="en-US" sz="4400" b="1" spc="-50" dirty="0">
                <a:solidFill>
                  <a:schemeClr val="accent2">
                    <a:lumMod val="50000"/>
                  </a:schemeClr>
                </a:solidFill>
                <a:latin typeface="メイリオ" panose="020B0604030504040204" pitchFamily="50" charset="-128"/>
                <a:ea typeface="メイリオ" panose="020B0604030504040204" pitchFamily="50" charset="-128"/>
                <a:cs typeface="+mj-cs"/>
              </a:rPr>
              <a:t>ものの責務です。</a:t>
            </a:r>
            <a:endParaRPr lang="ja-JP" altLang="en-US" sz="4400" b="1" dirty="0">
              <a:solidFill>
                <a:schemeClr val="accent2">
                  <a:lumMod val="50000"/>
                </a:schemeClr>
              </a:solidFill>
            </a:endParaRPr>
          </a:p>
        </p:txBody>
      </p:sp>
    </p:spTree>
    <p:extLst>
      <p:ext uri="{BB962C8B-B14F-4D97-AF65-F5344CB8AC3E}">
        <p14:creationId xmlns:p14="http://schemas.microsoft.com/office/powerpoint/2010/main" val="150698167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a:xfrm>
            <a:off x="1097280" y="925068"/>
            <a:ext cx="10058400" cy="3566160"/>
          </a:xfrm>
        </p:spPr>
        <p:txBody>
          <a:bodyPr>
            <a:normAutofit/>
          </a:bodyPr>
          <a:lstStyle/>
          <a:p>
            <a:pPr>
              <a:lnSpc>
                <a:spcPct val="100000"/>
              </a:lnSpc>
              <a:spcBef>
                <a:spcPts val="1200"/>
              </a:spcBef>
              <a:spcAft>
                <a:spcPts val="600"/>
              </a:spcAft>
            </a:pPr>
            <a:r>
              <a:rPr lang="ja-JP" altLang="en-US" sz="5400" dirty="0" smtClean="0">
                <a:solidFill>
                  <a:srgbClr val="002060"/>
                </a:solidFill>
              </a:rPr>
              <a:t>３</a:t>
            </a:r>
            <a:r>
              <a:rPr lang="ja-JP" altLang="en-US" sz="5400" dirty="0">
                <a:solidFill>
                  <a:srgbClr val="002060"/>
                </a:solidFill>
              </a:rPr>
              <a:t> </a:t>
            </a:r>
            <a:r>
              <a:rPr lang="ja-JP" altLang="en-US" sz="5400" dirty="0" smtClean="0">
                <a:solidFill>
                  <a:srgbClr val="002060"/>
                </a:solidFill>
              </a:rPr>
              <a:t>調査等の協力</a:t>
            </a:r>
            <a:endParaRPr kumimoji="1" lang="ja-JP" altLang="en-US" sz="5400" dirty="0">
              <a:solidFill>
                <a:srgbClr val="002060"/>
              </a:solidFill>
            </a:endParaRPr>
          </a:p>
        </p:txBody>
      </p:sp>
    </p:spTree>
    <p:extLst>
      <p:ext uri="{BB962C8B-B14F-4D97-AF65-F5344CB8AC3E}">
        <p14:creationId xmlns:p14="http://schemas.microsoft.com/office/powerpoint/2010/main" val="73796146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880110" y="800100"/>
            <a:ext cx="10275570" cy="937260"/>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2" name="タイトル 1"/>
          <p:cNvSpPr>
            <a:spLocks noGrp="1"/>
          </p:cNvSpPr>
          <p:nvPr>
            <p:ph type="title"/>
          </p:nvPr>
        </p:nvSpPr>
        <p:spPr/>
        <p:txBody>
          <a:bodyPr/>
          <a:lstStyle/>
          <a:p>
            <a:r>
              <a:rPr kumimoji="1" lang="ja-JP" altLang="en-US" dirty="0" smtClean="0">
                <a:solidFill>
                  <a:schemeClr val="bg1"/>
                </a:solidFill>
              </a:rPr>
              <a:t>調査等の協力をお願いします</a:t>
            </a:r>
            <a:endParaRPr kumimoji="1" lang="ja-JP" altLang="en-US" dirty="0">
              <a:solidFill>
                <a:schemeClr val="bg1"/>
              </a:solidFill>
            </a:endParaRPr>
          </a:p>
        </p:txBody>
      </p:sp>
      <p:sp>
        <p:nvSpPr>
          <p:cNvPr id="3" name="コンテンツ プレースホルダー 2"/>
          <p:cNvSpPr>
            <a:spLocks noGrp="1"/>
          </p:cNvSpPr>
          <p:nvPr>
            <p:ph idx="1"/>
          </p:nvPr>
        </p:nvSpPr>
        <p:spPr>
          <a:xfrm>
            <a:off x="605790" y="1925744"/>
            <a:ext cx="10058400" cy="5103706"/>
          </a:xfrm>
        </p:spPr>
        <p:txBody>
          <a:bodyPr>
            <a:normAutofit/>
          </a:bodyPr>
          <a:lstStyle/>
          <a:p>
            <a:pPr lvl="0" indent="0" algn="just">
              <a:lnSpc>
                <a:spcPct val="100000"/>
              </a:lnSpc>
              <a:buClr>
                <a:srgbClr val="1CADE4"/>
              </a:buClr>
              <a:buNone/>
            </a:pPr>
            <a:r>
              <a:rPr lang="ja-JP" altLang="en-US" sz="3200" kern="100" dirty="0" smtClean="0">
                <a:solidFill>
                  <a:srgbClr val="002060"/>
                </a:solidFill>
                <a:latin typeface="Century" panose="02040604050505020304" pitchFamily="18" charset="0"/>
                <a:cs typeface="Times New Roman" panose="02020603050405020304" pitchFamily="18" charset="0"/>
              </a:rPr>
              <a:t>　職員</a:t>
            </a:r>
            <a:r>
              <a:rPr lang="ja-JP" altLang="en-US" sz="3200" kern="100" dirty="0">
                <a:solidFill>
                  <a:srgbClr val="002060"/>
                </a:solidFill>
                <a:latin typeface="Century" panose="02040604050505020304" pitchFamily="18" charset="0"/>
                <a:cs typeface="Times New Roman" panose="02020603050405020304" pitchFamily="18" charset="0"/>
              </a:rPr>
              <a:t>の皆様は、虐待を見かけたら「通報する立場」であり、虐待の疑いをもたれる「通報される立場」でもあります</a:t>
            </a:r>
            <a:r>
              <a:rPr lang="ja-JP" altLang="en-US" sz="3200" kern="100" dirty="0" smtClean="0">
                <a:solidFill>
                  <a:srgbClr val="002060"/>
                </a:solidFill>
                <a:latin typeface="Century" panose="02040604050505020304" pitchFamily="18" charset="0"/>
                <a:cs typeface="Times New Roman" panose="02020603050405020304" pitchFamily="18" charset="0"/>
              </a:rPr>
              <a:t>。虐待</a:t>
            </a:r>
            <a:r>
              <a:rPr lang="ja-JP" altLang="en-US" sz="3200" kern="100" dirty="0">
                <a:solidFill>
                  <a:srgbClr val="002060"/>
                </a:solidFill>
                <a:latin typeface="Century" panose="02040604050505020304" pitchFamily="18" charset="0"/>
                <a:cs typeface="Times New Roman" panose="02020603050405020304" pitchFamily="18" charset="0"/>
              </a:rPr>
              <a:t>を防ぐには、事業所</a:t>
            </a:r>
            <a:r>
              <a:rPr lang="ja-JP" altLang="en-US" sz="3200" kern="100" dirty="0" smtClean="0">
                <a:solidFill>
                  <a:srgbClr val="002060"/>
                </a:solidFill>
                <a:latin typeface="Century" panose="02040604050505020304" pitchFamily="18" charset="0"/>
                <a:cs typeface="Times New Roman" panose="02020603050405020304" pitchFamily="18" charset="0"/>
              </a:rPr>
              <a:t>の「</a:t>
            </a:r>
            <a:r>
              <a:rPr lang="ja-JP" altLang="en-US" sz="3200" kern="100" dirty="0">
                <a:solidFill>
                  <a:srgbClr val="002060"/>
                </a:solidFill>
                <a:latin typeface="Century" panose="02040604050505020304" pitchFamily="18" charset="0"/>
                <a:cs typeface="Times New Roman" panose="02020603050405020304" pitchFamily="18" charset="0"/>
              </a:rPr>
              <a:t>調査</a:t>
            </a:r>
            <a:r>
              <a:rPr lang="ja-JP" altLang="en-US" sz="3200" kern="100" dirty="0" smtClean="0">
                <a:solidFill>
                  <a:srgbClr val="002060"/>
                </a:solidFill>
                <a:latin typeface="Century" panose="02040604050505020304" pitchFamily="18" charset="0"/>
                <a:cs typeface="Times New Roman" panose="02020603050405020304" pitchFamily="18" charset="0"/>
              </a:rPr>
              <a:t>」「ケース会議」等</a:t>
            </a:r>
            <a:r>
              <a:rPr lang="ja-JP" altLang="en-US" sz="3200" kern="100" dirty="0">
                <a:solidFill>
                  <a:srgbClr val="002060"/>
                </a:solidFill>
                <a:latin typeface="Century" panose="02040604050505020304" pitchFamily="18" charset="0"/>
                <a:cs typeface="Times New Roman" panose="02020603050405020304" pitchFamily="18" charset="0"/>
              </a:rPr>
              <a:t>の協力が必要不可欠です</a:t>
            </a:r>
            <a:r>
              <a:rPr lang="ja-JP" altLang="en-US" sz="3200" kern="100" dirty="0" smtClean="0">
                <a:solidFill>
                  <a:srgbClr val="002060"/>
                </a:solidFill>
                <a:latin typeface="Century" panose="02040604050505020304" pitchFamily="18" charset="0"/>
                <a:cs typeface="Times New Roman" panose="02020603050405020304" pitchFamily="18" charset="0"/>
              </a:rPr>
              <a:t>。</a:t>
            </a:r>
            <a:endParaRPr lang="en-US" altLang="ja-JP" sz="3200" kern="100" dirty="0">
              <a:solidFill>
                <a:srgbClr val="002060"/>
              </a:solidFill>
              <a:latin typeface="Century" panose="02040604050505020304" pitchFamily="18" charset="0"/>
              <a:cs typeface="Times New Roman" panose="02020603050405020304" pitchFamily="18" charset="0"/>
            </a:endParaRPr>
          </a:p>
          <a:p>
            <a:pPr>
              <a:lnSpc>
                <a:spcPct val="100000"/>
              </a:lnSpc>
            </a:pPr>
            <a:r>
              <a:rPr lang="ja-JP" altLang="en-US" sz="3200" dirty="0"/>
              <a:t>　</a:t>
            </a:r>
            <a:r>
              <a:rPr lang="ja-JP" altLang="en-US" sz="3200" kern="100" dirty="0" smtClean="0">
                <a:solidFill>
                  <a:srgbClr val="002060"/>
                </a:solidFill>
                <a:latin typeface="Century" panose="02040604050505020304" pitchFamily="18" charset="0"/>
                <a:cs typeface="Times New Roman" panose="02020603050405020304" pitchFamily="18" charset="0"/>
              </a:rPr>
              <a:t>通報を受けた場合、問題</a:t>
            </a:r>
            <a:r>
              <a:rPr lang="ja-JP" altLang="en-US" sz="3200" kern="100" dirty="0">
                <a:solidFill>
                  <a:srgbClr val="002060"/>
                </a:solidFill>
                <a:latin typeface="Century" panose="02040604050505020304" pitchFamily="18" charset="0"/>
                <a:cs typeface="Times New Roman" panose="02020603050405020304" pitchFamily="18" charset="0"/>
              </a:rPr>
              <a:t>解決に結びつけていくことができる</a:t>
            </a:r>
            <a:r>
              <a:rPr lang="ja-JP" altLang="en-US" sz="3200" kern="100" dirty="0" smtClean="0">
                <a:solidFill>
                  <a:srgbClr val="002060"/>
                </a:solidFill>
                <a:latin typeface="Century" panose="02040604050505020304" pitchFamily="18" charset="0"/>
                <a:cs typeface="Times New Roman" panose="02020603050405020304" pitchFamily="18" charset="0"/>
              </a:rPr>
              <a:t>きっかけとして捉えていただき、自治体からの「調査」「ケース会議」等のご協力をよろしくお願いいたします。</a:t>
            </a:r>
            <a:endParaRPr lang="en-US" altLang="ja-JP" sz="3200" kern="100" dirty="0" smtClean="0">
              <a:solidFill>
                <a:srgbClr val="002060"/>
              </a:solidFill>
              <a:latin typeface="Century" panose="02040604050505020304" pitchFamily="18" charset="0"/>
              <a:cs typeface="Times New Roman" panose="02020603050405020304" pitchFamily="18" charset="0"/>
            </a:endParaRPr>
          </a:p>
        </p:txBody>
      </p:sp>
      <p:pic>
        <p:nvPicPr>
          <p:cNvPr id="4" name="図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81310" y="4146974"/>
            <a:ext cx="1836420" cy="1836420"/>
          </a:xfrm>
          <a:prstGeom prst="rect">
            <a:avLst/>
          </a:prstGeom>
        </p:spPr>
      </p:pic>
    </p:spTree>
    <p:extLst>
      <p:ext uri="{BB962C8B-B14F-4D97-AF65-F5344CB8AC3E}">
        <p14:creationId xmlns:p14="http://schemas.microsoft.com/office/powerpoint/2010/main" val="237514911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a:xfrm>
            <a:off x="1097280" y="925068"/>
            <a:ext cx="10058400" cy="3566160"/>
          </a:xfrm>
        </p:spPr>
        <p:txBody>
          <a:bodyPr>
            <a:normAutofit/>
          </a:bodyPr>
          <a:lstStyle/>
          <a:p>
            <a:pPr>
              <a:lnSpc>
                <a:spcPct val="100000"/>
              </a:lnSpc>
              <a:spcBef>
                <a:spcPts val="1200"/>
              </a:spcBef>
              <a:spcAft>
                <a:spcPts val="600"/>
              </a:spcAft>
            </a:pPr>
            <a:r>
              <a:rPr lang="ja-JP" altLang="en-US" sz="5400" dirty="0">
                <a:solidFill>
                  <a:srgbClr val="002060"/>
                </a:solidFill>
              </a:rPr>
              <a:t>最後に</a:t>
            </a:r>
            <a:endParaRPr kumimoji="1" lang="ja-JP" altLang="en-US" sz="5400" dirty="0">
              <a:solidFill>
                <a:srgbClr val="002060"/>
              </a:solidFill>
            </a:endParaRPr>
          </a:p>
        </p:txBody>
      </p:sp>
    </p:spTree>
    <p:extLst>
      <p:ext uri="{BB962C8B-B14F-4D97-AF65-F5344CB8AC3E}">
        <p14:creationId xmlns:p14="http://schemas.microsoft.com/office/powerpoint/2010/main" val="426148666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889588" y="445770"/>
            <a:ext cx="10629622" cy="1097280"/>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コンテンツ プレースホルダー 2"/>
          <p:cNvSpPr>
            <a:spLocks noGrp="1"/>
          </p:cNvSpPr>
          <p:nvPr>
            <p:ph idx="1"/>
          </p:nvPr>
        </p:nvSpPr>
        <p:spPr>
          <a:xfrm>
            <a:off x="889588" y="537210"/>
            <a:ext cx="10711862" cy="5890074"/>
          </a:xfrm>
        </p:spPr>
        <p:txBody>
          <a:bodyPr>
            <a:normAutofit fontScale="62500" lnSpcReduction="20000"/>
          </a:bodyPr>
          <a:lstStyle/>
          <a:p>
            <a:r>
              <a:rPr lang="ja-JP" altLang="en-US" sz="2800" b="1" dirty="0" smtClean="0">
                <a:solidFill>
                  <a:schemeClr val="bg1"/>
                </a:solidFill>
              </a:rPr>
              <a:t>　事業所</a:t>
            </a:r>
            <a:r>
              <a:rPr lang="ja-JP" altLang="en-US" sz="2800" b="1" dirty="0">
                <a:solidFill>
                  <a:schemeClr val="bg1"/>
                </a:solidFill>
              </a:rPr>
              <a:t>と自治体</a:t>
            </a:r>
            <a:r>
              <a:rPr lang="ja-JP" altLang="en-US" sz="2800" b="1" dirty="0" smtClean="0">
                <a:solidFill>
                  <a:schemeClr val="bg1"/>
                </a:solidFill>
              </a:rPr>
              <a:t>の通報後の連携体制の例①</a:t>
            </a:r>
            <a:endParaRPr kumimoji="1" lang="en-US" altLang="ja-JP" sz="2600" dirty="0"/>
          </a:p>
          <a:p>
            <a:pPr marL="0" indent="0">
              <a:lnSpc>
                <a:spcPct val="120000"/>
              </a:lnSpc>
              <a:buNone/>
            </a:pPr>
            <a:r>
              <a:rPr kumimoji="1" lang="ja-JP" altLang="en-US" sz="4000" b="1" dirty="0" smtClean="0">
                <a:solidFill>
                  <a:schemeClr val="bg1"/>
                </a:solidFill>
              </a:rPr>
              <a:t>　勤務</a:t>
            </a:r>
            <a:r>
              <a:rPr kumimoji="1" lang="ja-JP" altLang="en-US" sz="4000" b="1" dirty="0">
                <a:solidFill>
                  <a:schemeClr val="bg1"/>
                </a:solidFill>
              </a:rPr>
              <a:t>する障がい者福祉施設内</a:t>
            </a:r>
            <a:r>
              <a:rPr kumimoji="1" lang="ja-JP" altLang="en-US" sz="4000" b="1" dirty="0" smtClean="0">
                <a:solidFill>
                  <a:schemeClr val="bg1"/>
                </a:solidFill>
              </a:rPr>
              <a:t>で虐待の可能性</a:t>
            </a:r>
            <a:r>
              <a:rPr kumimoji="1" lang="ja-JP" altLang="en-US" sz="4000" b="1" dirty="0">
                <a:solidFill>
                  <a:schemeClr val="bg1"/>
                </a:solidFill>
              </a:rPr>
              <a:t>がある事案が</a:t>
            </a:r>
            <a:r>
              <a:rPr kumimoji="1" lang="ja-JP" altLang="en-US" sz="4000" b="1" dirty="0" smtClean="0">
                <a:solidFill>
                  <a:schemeClr val="bg1"/>
                </a:solidFill>
              </a:rPr>
              <a:t>発生</a:t>
            </a:r>
            <a:r>
              <a:rPr kumimoji="1" lang="en-US" altLang="ja-JP" sz="4000" b="1" dirty="0" smtClean="0">
                <a:solidFill>
                  <a:schemeClr val="bg1"/>
                </a:solidFill>
              </a:rPr>
              <a:t/>
            </a:r>
            <a:br>
              <a:rPr kumimoji="1" lang="en-US" altLang="ja-JP" sz="4000" b="1" dirty="0" smtClean="0">
                <a:solidFill>
                  <a:schemeClr val="bg1"/>
                </a:solidFill>
              </a:rPr>
            </a:br>
            <a:endParaRPr kumimoji="1" lang="en-US" altLang="ja-JP" sz="4000" b="1" dirty="0" smtClean="0">
              <a:solidFill>
                <a:schemeClr val="bg1"/>
              </a:solidFill>
            </a:endParaRPr>
          </a:p>
          <a:p>
            <a:pPr marL="0" indent="0">
              <a:lnSpc>
                <a:spcPct val="120000"/>
              </a:lnSpc>
              <a:buNone/>
            </a:pPr>
            <a:r>
              <a:rPr lang="ja-JP" altLang="en-US" sz="3600" b="1" dirty="0" smtClean="0">
                <a:solidFill>
                  <a:srgbClr val="002060"/>
                </a:solidFill>
              </a:rPr>
              <a:t>①事業所の初動対応</a:t>
            </a:r>
            <a:endParaRPr lang="en-US" altLang="ja-JP" sz="3600" b="1" dirty="0" smtClean="0">
              <a:solidFill>
                <a:srgbClr val="002060"/>
              </a:solidFill>
            </a:endParaRPr>
          </a:p>
          <a:p>
            <a:pPr lvl="1">
              <a:lnSpc>
                <a:spcPct val="120000"/>
              </a:lnSpc>
              <a:buFont typeface="Wingdings" panose="05000000000000000000" pitchFamily="2" charset="2"/>
              <a:buChar char="l"/>
            </a:pPr>
            <a:r>
              <a:rPr lang="ja-JP" altLang="en-US" sz="3600" dirty="0"/>
              <a:t>　</a:t>
            </a:r>
            <a:r>
              <a:rPr lang="ja-JP" altLang="en-US" sz="3600" dirty="0" smtClean="0"/>
              <a:t>事業所内の虐待防止対応マニュアル等に沿って職員、利用者に対応。</a:t>
            </a:r>
            <a:endParaRPr lang="en-US" altLang="ja-JP" sz="3600" dirty="0" smtClean="0"/>
          </a:p>
          <a:p>
            <a:pPr lvl="1">
              <a:lnSpc>
                <a:spcPct val="120000"/>
              </a:lnSpc>
              <a:buFont typeface="Wingdings" panose="05000000000000000000" pitchFamily="2" charset="2"/>
              <a:buChar char="l"/>
            </a:pPr>
            <a:r>
              <a:rPr lang="ja-JP" altLang="en-US" sz="3600" dirty="0"/>
              <a:t>　</a:t>
            </a:r>
            <a:r>
              <a:rPr lang="ja-JP" altLang="en-US" sz="3600" dirty="0" smtClean="0"/>
              <a:t>板橋区</a:t>
            </a:r>
            <a:r>
              <a:rPr lang="ja-JP" altLang="en-US" sz="3600" dirty="0"/>
              <a:t>の障がい者虐待防止</a:t>
            </a:r>
            <a:r>
              <a:rPr lang="ja-JP" altLang="en-US" sz="3600" dirty="0" smtClean="0"/>
              <a:t>センターもしくは障</a:t>
            </a:r>
            <a:r>
              <a:rPr lang="ja-JP" altLang="en-US" sz="3600" dirty="0"/>
              <a:t>がい</a:t>
            </a:r>
            <a:r>
              <a:rPr lang="ja-JP" altLang="en-US" sz="3600" dirty="0" smtClean="0"/>
              <a:t>政策課に相談・通報。</a:t>
            </a:r>
            <a:endParaRPr lang="en-US" altLang="ja-JP" sz="3600" dirty="0" smtClean="0"/>
          </a:p>
          <a:p>
            <a:pPr marL="201168" lvl="1" indent="0">
              <a:lnSpc>
                <a:spcPct val="120000"/>
              </a:lnSpc>
              <a:buNone/>
            </a:pPr>
            <a:r>
              <a:rPr lang="ja-JP" altLang="en-US" sz="3600" dirty="0" smtClean="0"/>
              <a:t>    （ サービスを支給</a:t>
            </a:r>
            <a:r>
              <a:rPr lang="ja-JP" altLang="en-US" sz="3600" dirty="0"/>
              <a:t>決定して</a:t>
            </a:r>
            <a:r>
              <a:rPr lang="ja-JP" altLang="en-US" sz="3600" dirty="0" smtClean="0"/>
              <a:t>いる自治体に相談・通報　）</a:t>
            </a:r>
            <a:endParaRPr lang="en-US" altLang="ja-JP" sz="3600" dirty="0" smtClean="0"/>
          </a:p>
          <a:p>
            <a:pPr>
              <a:lnSpc>
                <a:spcPct val="120000"/>
              </a:lnSpc>
            </a:pPr>
            <a:r>
              <a:rPr lang="ja-JP" altLang="en-US" sz="3600" b="1" dirty="0">
                <a:solidFill>
                  <a:srgbClr val="002060"/>
                </a:solidFill>
              </a:rPr>
              <a:t>②</a:t>
            </a:r>
            <a:r>
              <a:rPr lang="ja-JP" altLang="en-US" sz="3600" b="1" dirty="0" smtClean="0">
                <a:solidFill>
                  <a:srgbClr val="002060"/>
                </a:solidFill>
              </a:rPr>
              <a:t>自治体</a:t>
            </a:r>
            <a:r>
              <a:rPr lang="ja-JP" altLang="en-US" sz="3600" b="1" dirty="0">
                <a:solidFill>
                  <a:srgbClr val="002060"/>
                </a:solidFill>
              </a:rPr>
              <a:t>へ</a:t>
            </a:r>
            <a:r>
              <a:rPr lang="ja-JP" altLang="en-US" sz="3600" b="1" dirty="0" smtClean="0">
                <a:solidFill>
                  <a:srgbClr val="002060"/>
                </a:solidFill>
              </a:rPr>
              <a:t>の調査協力</a:t>
            </a:r>
            <a:endParaRPr lang="en-US" altLang="ja-JP" sz="3600" b="1" dirty="0" smtClean="0">
              <a:solidFill>
                <a:srgbClr val="002060"/>
              </a:solidFill>
            </a:endParaRPr>
          </a:p>
          <a:p>
            <a:pPr lvl="1">
              <a:lnSpc>
                <a:spcPct val="120000"/>
              </a:lnSpc>
              <a:buClr>
                <a:srgbClr val="1CADE4"/>
              </a:buClr>
              <a:buFont typeface="Wingdings" panose="05000000000000000000" pitchFamily="2" charset="2"/>
              <a:buChar char="l"/>
            </a:pPr>
            <a:r>
              <a:rPr lang="en-US" altLang="ja-JP" sz="3600" dirty="0" smtClean="0"/>
              <a:t>  </a:t>
            </a:r>
            <a:r>
              <a:rPr lang="ja-JP" altLang="en-US" sz="3600" dirty="0" smtClean="0"/>
              <a:t> 安全確認、虐待に係る事実確認のための調査などに協力。</a:t>
            </a:r>
            <a:endParaRPr lang="en-US" altLang="ja-JP" sz="3600" dirty="0" smtClean="0"/>
          </a:p>
          <a:p>
            <a:pPr>
              <a:lnSpc>
                <a:spcPct val="120000"/>
              </a:lnSpc>
            </a:pPr>
            <a:r>
              <a:rPr lang="ja-JP" altLang="en-US" sz="3600" dirty="0" smtClean="0">
                <a:solidFill>
                  <a:srgbClr val="002060"/>
                </a:solidFill>
              </a:rPr>
              <a:t>③</a:t>
            </a:r>
            <a:r>
              <a:rPr lang="ja-JP" altLang="en-US" sz="3600" b="1" dirty="0" smtClean="0">
                <a:solidFill>
                  <a:srgbClr val="002060"/>
                </a:solidFill>
              </a:rPr>
              <a:t>虐待防止の改善の取組み</a:t>
            </a:r>
            <a:endParaRPr lang="en-US" altLang="ja-JP" sz="3600" b="1" dirty="0" smtClean="0">
              <a:solidFill>
                <a:srgbClr val="002060"/>
              </a:solidFill>
            </a:endParaRPr>
          </a:p>
          <a:p>
            <a:pPr lvl="1">
              <a:lnSpc>
                <a:spcPct val="120000"/>
              </a:lnSpc>
              <a:buFont typeface="Wingdings" panose="05000000000000000000" pitchFamily="2" charset="2"/>
              <a:buChar char="l"/>
            </a:pPr>
            <a:r>
              <a:rPr kumimoji="1" lang="ja-JP" altLang="en-US" sz="3600" b="1" dirty="0"/>
              <a:t>　</a:t>
            </a:r>
            <a:r>
              <a:rPr kumimoji="1" lang="ja-JP" altLang="en-US" sz="3600" dirty="0" smtClean="0"/>
              <a:t>事業所内で虐待</a:t>
            </a:r>
            <a:r>
              <a:rPr kumimoji="1" lang="ja-JP" altLang="en-US" sz="3600" dirty="0"/>
              <a:t>防止委員会を開いて検証するなど、所管の自治体と</a:t>
            </a:r>
            <a:r>
              <a:rPr kumimoji="1" lang="ja-JP" altLang="en-US" sz="3600" dirty="0" smtClean="0"/>
              <a:t>連携</a:t>
            </a:r>
            <a:r>
              <a:rPr lang="en-US" altLang="ja-JP" sz="3600" dirty="0"/>
              <a:t/>
            </a:r>
            <a:br>
              <a:rPr lang="en-US" altLang="ja-JP" sz="3600" dirty="0"/>
            </a:br>
            <a:r>
              <a:rPr lang="ja-JP" altLang="en-US" sz="3600" dirty="0" smtClean="0"/>
              <a:t>　</a:t>
            </a:r>
            <a:r>
              <a:rPr kumimoji="1" lang="ja-JP" altLang="en-US" sz="3600" dirty="0" smtClean="0"/>
              <a:t>しながら改善策に取り組む。</a:t>
            </a:r>
            <a:endParaRPr kumimoji="1" lang="ja-JP" altLang="en-US" sz="3600" dirty="0"/>
          </a:p>
        </p:txBody>
      </p:sp>
    </p:spTree>
    <p:extLst>
      <p:ext uri="{BB962C8B-B14F-4D97-AF65-F5344CB8AC3E}">
        <p14:creationId xmlns:p14="http://schemas.microsoft.com/office/powerpoint/2010/main" val="94515987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937259" y="194310"/>
            <a:ext cx="10714371" cy="1543050"/>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コンテンツ プレースホルダー 2"/>
          <p:cNvSpPr>
            <a:spLocks noGrp="1"/>
          </p:cNvSpPr>
          <p:nvPr>
            <p:ph idx="1"/>
          </p:nvPr>
        </p:nvSpPr>
        <p:spPr>
          <a:xfrm>
            <a:off x="1031952" y="365760"/>
            <a:ext cx="10619678" cy="7672039"/>
          </a:xfrm>
        </p:spPr>
        <p:txBody>
          <a:bodyPr>
            <a:normAutofit/>
          </a:bodyPr>
          <a:lstStyle/>
          <a:p>
            <a:pPr marL="0" lvl="0" indent="0">
              <a:lnSpc>
                <a:spcPct val="100000"/>
              </a:lnSpc>
              <a:buClr>
                <a:srgbClr val="1CADE4"/>
              </a:buClr>
              <a:buNone/>
            </a:pPr>
            <a:r>
              <a:rPr lang="ja-JP" altLang="en-US" sz="2300" b="1" dirty="0">
                <a:solidFill>
                  <a:prstClr val="white"/>
                </a:solidFill>
              </a:rPr>
              <a:t>事業所と自治体の通報時の連携</a:t>
            </a:r>
            <a:r>
              <a:rPr lang="ja-JP" altLang="en-US" sz="2300" b="1" dirty="0" smtClean="0">
                <a:solidFill>
                  <a:prstClr val="white"/>
                </a:solidFill>
              </a:rPr>
              <a:t>体制の例②</a:t>
            </a:r>
            <a:r>
              <a:rPr lang="en-US" altLang="ja-JP" sz="2300" b="1" dirty="0" smtClean="0">
                <a:solidFill>
                  <a:prstClr val="white"/>
                </a:solidFill>
              </a:rPr>
              <a:t> </a:t>
            </a:r>
            <a:endParaRPr lang="en-US" altLang="ja-JP" sz="2300" b="1" dirty="0">
              <a:solidFill>
                <a:prstClr val="white"/>
              </a:solidFill>
            </a:endParaRPr>
          </a:p>
          <a:p>
            <a:pPr marL="0" lvl="0" indent="0">
              <a:lnSpc>
                <a:spcPct val="100000"/>
              </a:lnSpc>
              <a:buClr>
                <a:srgbClr val="1CADE4"/>
              </a:buClr>
              <a:buNone/>
            </a:pPr>
            <a:r>
              <a:rPr kumimoji="1" lang="ja-JP" altLang="en-US" sz="2500" b="1" dirty="0" smtClean="0">
                <a:solidFill>
                  <a:schemeClr val="bg1"/>
                </a:solidFill>
              </a:rPr>
              <a:t>勤務</a:t>
            </a:r>
            <a:r>
              <a:rPr lang="ja-JP" altLang="en-US" sz="2500" b="1" dirty="0">
                <a:solidFill>
                  <a:schemeClr val="bg1"/>
                </a:solidFill>
              </a:rPr>
              <a:t>す</a:t>
            </a:r>
            <a:r>
              <a:rPr kumimoji="1" lang="ja-JP" altLang="en-US" sz="2500" b="1" dirty="0">
                <a:solidFill>
                  <a:schemeClr val="bg1"/>
                </a:solidFill>
              </a:rPr>
              <a:t>る障がい者福祉施設</a:t>
            </a:r>
            <a:r>
              <a:rPr lang="ja-JP" altLang="en-US" sz="2500" b="1" dirty="0" smtClean="0">
                <a:solidFill>
                  <a:schemeClr val="bg1"/>
                </a:solidFill>
              </a:rPr>
              <a:t>の利用者が、養護者</a:t>
            </a:r>
            <a:r>
              <a:rPr lang="ja-JP" altLang="en-US" sz="2500" b="1" dirty="0">
                <a:solidFill>
                  <a:schemeClr val="bg1"/>
                </a:solidFill>
              </a:rPr>
              <a:t>に</a:t>
            </a:r>
            <a:r>
              <a:rPr kumimoji="1" lang="ja-JP" altLang="en-US" sz="2500" b="1" dirty="0">
                <a:solidFill>
                  <a:schemeClr val="bg1"/>
                </a:solidFill>
              </a:rPr>
              <a:t>虐待されている</a:t>
            </a:r>
            <a:r>
              <a:rPr kumimoji="1" lang="ja-JP" altLang="en-US" sz="2500" b="1" dirty="0" smtClean="0">
                <a:solidFill>
                  <a:schemeClr val="bg1"/>
                </a:solidFill>
              </a:rPr>
              <a:t>可能性に気づいた場合</a:t>
            </a:r>
            <a:r>
              <a:rPr lang="ja-JP" altLang="en-US" sz="2500" b="1" dirty="0" smtClean="0">
                <a:solidFill>
                  <a:schemeClr val="bg1"/>
                </a:solidFill>
              </a:rPr>
              <a:t>の</a:t>
            </a:r>
            <a:r>
              <a:rPr lang="ja-JP" altLang="en-US" sz="2500" b="1" dirty="0">
                <a:solidFill>
                  <a:schemeClr val="bg1"/>
                </a:solidFill>
              </a:rPr>
              <a:t>対応</a:t>
            </a:r>
            <a:endParaRPr lang="en-US" altLang="ja-JP" sz="2500" b="1" dirty="0" smtClean="0">
              <a:solidFill>
                <a:schemeClr val="bg1"/>
              </a:solidFill>
            </a:endParaRPr>
          </a:p>
          <a:p>
            <a:pPr marL="0" lvl="0" indent="0">
              <a:lnSpc>
                <a:spcPct val="100000"/>
              </a:lnSpc>
              <a:buClr>
                <a:srgbClr val="1CADE4"/>
              </a:buClr>
              <a:buNone/>
            </a:pPr>
            <a:r>
              <a:rPr lang="en-US" altLang="ja-JP" sz="2300" b="1" dirty="0" smtClean="0">
                <a:solidFill>
                  <a:srgbClr val="002060"/>
                </a:solidFill>
              </a:rPr>
              <a:t/>
            </a:r>
            <a:br>
              <a:rPr lang="en-US" altLang="ja-JP" sz="2300" b="1" dirty="0" smtClean="0">
                <a:solidFill>
                  <a:srgbClr val="002060"/>
                </a:solidFill>
              </a:rPr>
            </a:br>
            <a:r>
              <a:rPr lang="ja-JP" altLang="en-US" sz="2300" b="1" dirty="0" smtClean="0">
                <a:solidFill>
                  <a:srgbClr val="002060"/>
                </a:solidFill>
              </a:rPr>
              <a:t>①事業所の初動対応</a:t>
            </a:r>
            <a:endParaRPr lang="en-US" altLang="ja-JP" sz="2300" b="1" dirty="0" smtClean="0">
              <a:solidFill>
                <a:srgbClr val="002060"/>
              </a:solidFill>
            </a:endParaRPr>
          </a:p>
          <a:p>
            <a:pPr lvl="2">
              <a:lnSpc>
                <a:spcPct val="100000"/>
              </a:lnSpc>
              <a:buFont typeface="Wingdings" panose="05000000000000000000" pitchFamily="2" charset="2"/>
              <a:buChar char="l"/>
            </a:pPr>
            <a:r>
              <a:rPr lang="ja-JP" altLang="en-US" sz="2300" dirty="0"/>
              <a:t>　</a:t>
            </a:r>
            <a:r>
              <a:rPr lang="ja-JP" altLang="en-US" sz="2300" dirty="0" smtClean="0"/>
              <a:t>被</a:t>
            </a:r>
            <a:r>
              <a:rPr lang="ja-JP" altLang="en-US" sz="2300" dirty="0"/>
              <a:t>虐待者とされる利用者のサービスを支給決定している自治体を確認。</a:t>
            </a:r>
            <a:endParaRPr lang="en-US" altLang="ja-JP" sz="2300" dirty="0"/>
          </a:p>
          <a:p>
            <a:pPr>
              <a:lnSpc>
                <a:spcPct val="100000"/>
              </a:lnSpc>
            </a:pPr>
            <a:r>
              <a:rPr lang="ja-JP" altLang="en-US" sz="2300" dirty="0" smtClean="0"/>
              <a:t>　     </a:t>
            </a:r>
            <a:r>
              <a:rPr lang="en-US" altLang="ja-JP" sz="2300" dirty="0" smtClean="0"/>
              <a:t>※</a:t>
            </a:r>
            <a:r>
              <a:rPr lang="ja-JP" altLang="en-US" sz="2300" dirty="0"/>
              <a:t>生命の危険に関わる事案の場合は</a:t>
            </a:r>
            <a:r>
              <a:rPr lang="en-US" altLang="ja-JP" sz="2300" dirty="0"/>
              <a:t>110</a:t>
            </a:r>
            <a:r>
              <a:rPr lang="ja-JP" altLang="en-US" sz="2300" dirty="0"/>
              <a:t>番</a:t>
            </a:r>
            <a:endParaRPr lang="en-US" altLang="ja-JP" sz="2300" dirty="0"/>
          </a:p>
          <a:p>
            <a:pPr lvl="2">
              <a:lnSpc>
                <a:spcPct val="100000"/>
              </a:lnSpc>
              <a:buFont typeface="Wingdings" panose="05000000000000000000" pitchFamily="2" charset="2"/>
              <a:buChar char="l"/>
            </a:pPr>
            <a:r>
              <a:rPr lang="ja-JP" altLang="en-US" sz="2300" dirty="0" smtClean="0"/>
              <a:t>  支給</a:t>
            </a:r>
            <a:r>
              <a:rPr lang="ja-JP" altLang="en-US" sz="2300" dirty="0"/>
              <a:t>決定している自治体の障がい者虐待防止センターに通報・届出。</a:t>
            </a:r>
            <a:endParaRPr lang="en-US" altLang="ja-JP" sz="2300" dirty="0"/>
          </a:p>
          <a:p>
            <a:pPr>
              <a:lnSpc>
                <a:spcPct val="100000"/>
              </a:lnSpc>
            </a:pPr>
            <a:r>
              <a:rPr lang="ja-JP" altLang="en-US" sz="2300" dirty="0" smtClean="0"/>
              <a:t>　     </a:t>
            </a:r>
            <a:r>
              <a:rPr lang="en-US" altLang="ja-JP" sz="2300" dirty="0" smtClean="0"/>
              <a:t>※</a:t>
            </a:r>
            <a:r>
              <a:rPr lang="ja-JP" altLang="en-US" sz="2300" dirty="0"/>
              <a:t>板橋区の場合、養護者に</a:t>
            </a:r>
            <a:r>
              <a:rPr lang="ja-JP" altLang="en-US" sz="2300" dirty="0" smtClean="0"/>
              <a:t>関する</a:t>
            </a:r>
            <a:r>
              <a:rPr lang="ja-JP" altLang="en-US" sz="2300" dirty="0"/>
              <a:t>対応</a:t>
            </a:r>
            <a:r>
              <a:rPr lang="ja-JP" altLang="en-US" sz="2300" dirty="0" smtClean="0"/>
              <a:t>に</a:t>
            </a:r>
            <a:r>
              <a:rPr lang="ja-JP" altLang="en-US" sz="2300" dirty="0"/>
              <a:t>ついては、障がい種別に</a:t>
            </a:r>
            <a:r>
              <a:rPr lang="ja-JP" altLang="en-US" sz="2300" dirty="0" smtClean="0"/>
              <a:t>よって</a:t>
            </a:r>
            <a:r>
              <a:rPr lang="en-US" altLang="ja-JP" sz="2300" dirty="0" smtClean="0"/>
              <a:t/>
            </a:r>
            <a:br>
              <a:rPr lang="en-US" altLang="ja-JP" sz="2300" dirty="0" smtClean="0"/>
            </a:br>
            <a:r>
              <a:rPr lang="ja-JP" altLang="en-US" sz="2300" dirty="0" smtClean="0"/>
              <a:t>　　     所管</a:t>
            </a:r>
            <a:r>
              <a:rPr lang="ja-JP" altLang="en-US" sz="2300" dirty="0"/>
              <a:t>の福祉事務所、健康福祉</a:t>
            </a:r>
            <a:r>
              <a:rPr lang="ja-JP" altLang="en-US" sz="2300" dirty="0" smtClean="0"/>
              <a:t>センターに相談。</a:t>
            </a:r>
            <a:endParaRPr lang="en-US" altLang="ja-JP" sz="2300" dirty="0"/>
          </a:p>
          <a:p>
            <a:pPr>
              <a:lnSpc>
                <a:spcPct val="100000"/>
              </a:lnSpc>
            </a:pPr>
            <a:r>
              <a:rPr lang="ja-JP" altLang="en-US" sz="2300" b="1" dirty="0" smtClean="0">
                <a:solidFill>
                  <a:srgbClr val="002060"/>
                </a:solidFill>
              </a:rPr>
              <a:t>②自治体、各支援関係者と地域</a:t>
            </a:r>
            <a:r>
              <a:rPr lang="ja-JP" altLang="en-US" sz="2300" b="1" dirty="0">
                <a:solidFill>
                  <a:srgbClr val="002060"/>
                </a:solidFill>
              </a:rPr>
              <a:t>の</a:t>
            </a:r>
            <a:r>
              <a:rPr lang="ja-JP" altLang="en-US" sz="2300" b="1" dirty="0" smtClean="0">
                <a:solidFill>
                  <a:srgbClr val="002060"/>
                </a:solidFill>
              </a:rPr>
              <a:t>虐待防止体制の取組み</a:t>
            </a:r>
            <a:endParaRPr lang="en-US" altLang="ja-JP" sz="2300" b="1" dirty="0" smtClean="0">
              <a:solidFill>
                <a:srgbClr val="002060"/>
              </a:solidFill>
            </a:endParaRPr>
          </a:p>
          <a:p>
            <a:pPr lvl="2">
              <a:lnSpc>
                <a:spcPct val="100000"/>
              </a:lnSpc>
              <a:buFont typeface="Wingdings" panose="05000000000000000000" pitchFamily="2" charset="2"/>
              <a:buChar char="l"/>
            </a:pPr>
            <a:r>
              <a:rPr lang="ja-JP" altLang="en-US" sz="2300" dirty="0" smtClean="0"/>
              <a:t>　緊急対応以外の場合、所管自治体と支援機関（通所先、短期入所先など）</a:t>
            </a:r>
            <a:r>
              <a:rPr lang="en-US" altLang="ja-JP" sz="2300" dirty="0" smtClean="0"/>
              <a:t/>
            </a:r>
            <a:br>
              <a:rPr lang="en-US" altLang="ja-JP" sz="2300" dirty="0" smtClean="0"/>
            </a:br>
            <a:r>
              <a:rPr lang="ja-JP" altLang="en-US" sz="2300" dirty="0" smtClean="0"/>
              <a:t>　 の協力の下、ケース会議等を行い、</a:t>
            </a:r>
            <a:r>
              <a:rPr lang="ja-JP" altLang="en-US" sz="2300" dirty="0"/>
              <a:t>虐待</a:t>
            </a:r>
            <a:r>
              <a:rPr lang="ja-JP" altLang="en-US" sz="2300" dirty="0" smtClean="0"/>
              <a:t>防止</a:t>
            </a:r>
            <a:r>
              <a:rPr lang="ja-JP" altLang="en-US" sz="2300" dirty="0"/>
              <a:t>体制</a:t>
            </a:r>
            <a:r>
              <a:rPr lang="ja-JP" altLang="en-US" sz="2300" dirty="0" smtClean="0"/>
              <a:t>を協議。</a:t>
            </a:r>
            <a:endParaRPr lang="en-US" altLang="ja-JP" sz="2300" dirty="0"/>
          </a:p>
          <a:p>
            <a:pPr marL="0" indent="0">
              <a:lnSpc>
                <a:spcPct val="100000"/>
              </a:lnSpc>
              <a:buNone/>
            </a:pPr>
            <a:endParaRPr lang="ja-JP" altLang="en-US" sz="2300" dirty="0"/>
          </a:p>
        </p:txBody>
      </p:sp>
    </p:spTree>
    <p:extLst>
      <p:ext uri="{BB962C8B-B14F-4D97-AF65-F5344CB8AC3E}">
        <p14:creationId xmlns:p14="http://schemas.microsoft.com/office/powerpoint/2010/main" val="180568827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097280" y="423763"/>
            <a:ext cx="11094720" cy="1450757"/>
          </a:xfrm>
        </p:spPr>
        <p:txBody>
          <a:bodyPr/>
          <a:lstStyle/>
          <a:p>
            <a:r>
              <a:rPr kumimoji="1" lang="ja-JP" altLang="en-US" dirty="0" smtClean="0">
                <a:solidFill>
                  <a:schemeClr val="accent2">
                    <a:lumMod val="50000"/>
                  </a:schemeClr>
                </a:solidFill>
              </a:rPr>
              <a:t>事業所の虐待に関する相談</a:t>
            </a:r>
            <a:r>
              <a:rPr lang="ja-JP" altLang="en-US" dirty="0">
                <a:solidFill>
                  <a:schemeClr val="accent2">
                    <a:lumMod val="50000"/>
                  </a:schemeClr>
                </a:solidFill>
              </a:rPr>
              <a:t>について</a:t>
            </a:r>
            <a:endParaRPr kumimoji="1" lang="ja-JP" altLang="en-US" dirty="0">
              <a:solidFill>
                <a:schemeClr val="accent2">
                  <a:lumMod val="50000"/>
                </a:schemeClr>
              </a:solidFill>
            </a:endParaRPr>
          </a:p>
        </p:txBody>
      </p:sp>
      <p:sp>
        <p:nvSpPr>
          <p:cNvPr id="3" name="コンテンツ プレースホルダー 2"/>
          <p:cNvSpPr>
            <a:spLocks noGrp="1"/>
          </p:cNvSpPr>
          <p:nvPr>
            <p:ph idx="1"/>
          </p:nvPr>
        </p:nvSpPr>
        <p:spPr>
          <a:xfrm>
            <a:off x="1177290" y="2702984"/>
            <a:ext cx="10252710" cy="5103706"/>
          </a:xfrm>
        </p:spPr>
        <p:txBody>
          <a:bodyPr>
            <a:normAutofit/>
          </a:bodyPr>
          <a:lstStyle/>
          <a:p>
            <a:pPr lvl="0" indent="0" algn="just">
              <a:lnSpc>
                <a:spcPct val="100000"/>
              </a:lnSpc>
              <a:buClr>
                <a:srgbClr val="1CADE4"/>
              </a:buClr>
              <a:buNone/>
            </a:pPr>
            <a:r>
              <a:rPr lang="ja-JP" altLang="en-US" sz="3200" kern="100" dirty="0" smtClean="0">
                <a:solidFill>
                  <a:srgbClr val="002060"/>
                </a:solidFill>
                <a:latin typeface="Century" panose="02040604050505020304" pitchFamily="18" charset="0"/>
                <a:cs typeface="Times New Roman" panose="02020603050405020304" pitchFamily="18" charset="0"/>
              </a:rPr>
              <a:t>事業所の虐待に係るご相談がありましたら、</a:t>
            </a:r>
            <a:endParaRPr lang="en-US" altLang="ja-JP" sz="3200" kern="100" dirty="0" smtClean="0">
              <a:solidFill>
                <a:srgbClr val="002060"/>
              </a:solidFill>
              <a:latin typeface="Century" panose="02040604050505020304" pitchFamily="18" charset="0"/>
              <a:cs typeface="Times New Roman" panose="02020603050405020304" pitchFamily="18" charset="0"/>
            </a:endParaRPr>
          </a:p>
          <a:p>
            <a:pPr lvl="0" indent="0" algn="just">
              <a:lnSpc>
                <a:spcPct val="100000"/>
              </a:lnSpc>
              <a:buClr>
                <a:srgbClr val="1CADE4"/>
              </a:buClr>
              <a:buNone/>
            </a:pPr>
            <a:r>
              <a:rPr lang="ja-JP" altLang="en-US" sz="3200" kern="100" dirty="0">
                <a:solidFill>
                  <a:srgbClr val="002060"/>
                </a:solidFill>
                <a:latin typeface="Century" panose="02040604050505020304" pitchFamily="18" charset="0"/>
                <a:cs typeface="Times New Roman" panose="02020603050405020304" pitchFamily="18" charset="0"/>
              </a:rPr>
              <a:t>　</a:t>
            </a:r>
            <a:r>
              <a:rPr lang="ja-JP" altLang="en-US" sz="3200" kern="100" dirty="0" smtClean="0">
                <a:solidFill>
                  <a:srgbClr val="002060"/>
                </a:solidFill>
                <a:latin typeface="Century" panose="02040604050505020304" pitchFamily="18" charset="0"/>
                <a:cs typeface="Times New Roman" panose="02020603050405020304" pitchFamily="18" charset="0"/>
              </a:rPr>
              <a:t>　　　　　　　　　　　　お気軽にご連絡ください。</a:t>
            </a:r>
            <a:endParaRPr lang="en-US" altLang="ja-JP" sz="3200" kern="100" dirty="0" smtClean="0">
              <a:solidFill>
                <a:srgbClr val="002060"/>
              </a:solidFill>
              <a:latin typeface="Century" panose="02040604050505020304" pitchFamily="18" charset="0"/>
              <a:cs typeface="Times New Roman" panose="02020603050405020304" pitchFamily="18" charset="0"/>
            </a:endParaRPr>
          </a:p>
          <a:p>
            <a:pPr lvl="0" indent="0" algn="just">
              <a:lnSpc>
                <a:spcPct val="100000"/>
              </a:lnSpc>
              <a:buClr>
                <a:srgbClr val="1CADE4"/>
              </a:buClr>
              <a:buNone/>
            </a:pPr>
            <a:endParaRPr lang="en-US" altLang="ja-JP" sz="3200" kern="100" dirty="0" smtClean="0">
              <a:solidFill>
                <a:srgbClr val="002060"/>
              </a:solidFill>
              <a:latin typeface="Century" panose="02040604050505020304" pitchFamily="18" charset="0"/>
              <a:cs typeface="Times New Roman" panose="02020603050405020304" pitchFamily="18" charset="0"/>
            </a:endParaRPr>
          </a:p>
          <a:p>
            <a:pPr lvl="0" indent="0" algn="r">
              <a:lnSpc>
                <a:spcPct val="100000"/>
              </a:lnSpc>
              <a:buClr>
                <a:srgbClr val="1CADE4"/>
              </a:buClr>
              <a:buNone/>
            </a:pPr>
            <a:r>
              <a:rPr lang="ja-JP" altLang="en-US" sz="3200" kern="100" dirty="0">
                <a:solidFill>
                  <a:srgbClr val="002060"/>
                </a:solidFill>
                <a:latin typeface="Century" panose="02040604050505020304" pitchFamily="18" charset="0"/>
                <a:cs typeface="Times New Roman" panose="02020603050405020304" pitchFamily="18" charset="0"/>
              </a:rPr>
              <a:t>　</a:t>
            </a:r>
            <a:r>
              <a:rPr lang="ja-JP" altLang="en-US" sz="3200" b="1" kern="100" dirty="0" smtClean="0">
                <a:solidFill>
                  <a:schemeClr val="accent2">
                    <a:lumMod val="50000"/>
                  </a:schemeClr>
                </a:solidFill>
                <a:latin typeface="Century" panose="02040604050505020304" pitchFamily="18" charset="0"/>
                <a:cs typeface="Times New Roman" panose="02020603050405020304" pitchFamily="18" charset="0"/>
              </a:rPr>
              <a:t>板橋区福祉部障がい政策課自立支援係</a:t>
            </a:r>
            <a:endParaRPr lang="en-US" altLang="ja-JP" sz="3200" b="1" kern="100" dirty="0" smtClean="0">
              <a:solidFill>
                <a:schemeClr val="accent2">
                  <a:lumMod val="50000"/>
                </a:schemeClr>
              </a:solidFill>
              <a:latin typeface="Century" panose="02040604050505020304" pitchFamily="18" charset="0"/>
              <a:cs typeface="Times New Roman" panose="02020603050405020304" pitchFamily="18" charset="0"/>
            </a:endParaRPr>
          </a:p>
          <a:p>
            <a:pPr lvl="0" indent="0" algn="r">
              <a:lnSpc>
                <a:spcPct val="100000"/>
              </a:lnSpc>
              <a:buClr>
                <a:srgbClr val="1CADE4"/>
              </a:buClr>
              <a:buNone/>
            </a:pPr>
            <a:r>
              <a:rPr lang="ja-JP" altLang="en-US" sz="3200" b="1" kern="100" dirty="0" smtClean="0">
                <a:solidFill>
                  <a:schemeClr val="accent2">
                    <a:lumMod val="50000"/>
                  </a:schemeClr>
                </a:solidFill>
                <a:latin typeface="Century" panose="02040604050505020304" pitchFamily="18" charset="0"/>
                <a:cs typeface="Times New Roman" panose="02020603050405020304" pitchFamily="18" charset="0"/>
              </a:rPr>
              <a:t>　電話</a:t>
            </a:r>
            <a:r>
              <a:rPr lang="ja-JP" altLang="en-US" sz="3200" b="1" kern="100" spc="-300" dirty="0" smtClean="0">
                <a:solidFill>
                  <a:schemeClr val="accent2">
                    <a:lumMod val="50000"/>
                  </a:schemeClr>
                </a:solidFill>
                <a:latin typeface="Century" panose="02040604050505020304" pitchFamily="18" charset="0"/>
                <a:cs typeface="Times New Roman" panose="02020603050405020304" pitchFamily="18" charset="0"/>
              </a:rPr>
              <a:t>０３</a:t>
            </a:r>
            <a:r>
              <a:rPr lang="en-US" altLang="ja-JP" sz="3200" b="1" kern="100" spc="-300" dirty="0" smtClean="0">
                <a:solidFill>
                  <a:schemeClr val="accent2">
                    <a:lumMod val="50000"/>
                  </a:schemeClr>
                </a:solidFill>
                <a:latin typeface="Century" panose="02040604050505020304" pitchFamily="18" charset="0"/>
                <a:cs typeface="Times New Roman" panose="02020603050405020304" pitchFamily="18" charset="0"/>
              </a:rPr>
              <a:t>-</a:t>
            </a:r>
            <a:r>
              <a:rPr lang="ja-JP" altLang="en-US" sz="3200" b="1" kern="100" spc="-300" dirty="0" smtClean="0">
                <a:solidFill>
                  <a:schemeClr val="accent2">
                    <a:lumMod val="50000"/>
                  </a:schemeClr>
                </a:solidFill>
                <a:latin typeface="Century" panose="02040604050505020304" pitchFamily="18" charset="0"/>
                <a:cs typeface="Times New Roman" panose="02020603050405020304" pitchFamily="18" charset="0"/>
              </a:rPr>
              <a:t>３５７９</a:t>
            </a:r>
            <a:r>
              <a:rPr lang="en-US" altLang="ja-JP" sz="3200" b="1" kern="100" spc="-300" dirty="0" smtClean="0">
                <a:solidFill>
                  <a:schemeClr val="accent2">
                    <a:lumMod val="50000"/>
                  </a:schemeClr>
                </a:solidFill>
                <a:latin typeface="Century" panose="02040604050505020304" pitchFamily="18" charset="0"/>
                <a:cs typeface="Times New Roman" panose="02020603050405020304" pitchFamily="18" charset="0"/>
              </a:rPr>
              <a:t>-</a:t>
            </a:r>
            <a:r>
              <a:rPr lang="ja-JP" altLang="en-US" sz="3200" b="1" kern="100" spc="-300" dirty="0" smtClean="0">
                <a:solidFill>
                  <a:schemeClr val="accent2">
                    <a:lumMod val="50000"/>
                  </a:schemeClr>
                </a:solidFill>
                <a:latin typeface="Century" panose="02040604050505020304" pitchFamily="18" charset="0"/>
                <a:cs typeface="Times New Roman" panose="02020603050405020304" pitchFamily="18" charset="0"/>
              </a:rPr>
              <a:t>２０８９</a:t>
            </a:r>
            <a:endParaRPr lang="en-US" altLang="ja-JP" sz="3200" b="1" kern="100" spc="-300" dirty="0" smtClean="0">
              <a:solidFill>
                <a:schemeClr val="accent2">
                  <a:lumMod val="50000"/>
                </a:schemeClr>
              </a:solidFill>
              <a:latin typeface="Century" panose="02040604050505020304" pitchFamily="18" charset="0"/>
              <a:cs typeface="Times New Roman" panose="02020603050405020304" pitchFamily="18" charset="0"/>
            </a:endParaRPr>
          </a:p>
        </p:txBody>
      </p:sp>
    </p:spTree>
    <p:extLst>
      <p:ext uri="{BB962C8B-B14F-4D97-AF65-F5344CB8AC3E}">
        <p14:creationId xmlns:p14="http://schemas.microsoft.com/office/powerpoint/2010/main" val="163111277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644154" y="2245446"/>
            <a:ext cx="10934435" cy="2185640"/>
          </a:xfrm>
          <a:solidFill>
            <a:schemeClr val="accent2"/>
          </a:solidFill>
        </p:spPr>
        <p:txBody>
          <a:bodyPr tIns="72000" bIns="72000" anchor="ctr">
            <a:normAutofit/>
          </a:bodyPr>
          <a:lstStyle/>
          <a:p>
            <a:pPr algn="ctr"/>
            <a:r>
              <a:rPr lang="ja-JP" altLang="en-US" sz="6000" dirty="0" smtClean="0">
                <a:solidFill>
                  <a:schemeClr val="bg1"/>
                </a:solidFill>
              </a:rPr>
              <a:t>ご清聴ありがとうございました</a:t>
            </a:r>
            <a:r>
              <a:rPr lang="ja-JP" altLang="en-US" sz="6000" dirty="0">
                <a:solidFill>
                  <a:schemeClr val="bg1"/>
                </a:solidFill>
              </a:rPr>
              <a:t>　　　　　</a:t>
            </a:r>
            <a:endParaRPr kumimoji="1" lang="ja-JP" altLang="en-US" sz="2400" b="0" dirty="0">
              <a:solidFill>
                <a:schemeClr val="bg1"/>
              </a:solidFill>
            </a:endParaRPr>
          </a:p>
        </p:txBody>
      </p:sp>
    </p:spTree>
    <p:extLst>
      <p:ext uri="{BB962C8B-B14F-4D97-AF65-F5344CB8AC3E}">
        <p14:creationId xmlns:p14="http://schemas.microsoft.com/office/powerpoint/2010/main" val="227491638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a:xfrm>
            <a:off x="1097280" y="2049018"/>
            <a:ext cx="10058400" cy="3566160"/>
          </a:xfrm>
        </p:spPr>
        <p:txBody>
          <a:bodyPr anchor="ctr">
            <a:normAutofit/>
          </a:bodyPr>
          <a:lstStyle/>
          <a:p>
            <a:r>
              <a:rPr lang="ja-JP" altLang="en-US" sz="5400" dirty="0" smtClean="0">
                <a:solidFill>
                  <a:srgbClr val="002060"/>
                </a:solidFill>
              </a:rPr>
              <a:t>１ 板橋区</a:t>
            </a:r>
            <a:r>
              <a:rPr lang="ja-JP" altLang="en-US" sz="5400" dirty="0">
                <a:solidFill>
                  <a:srgbClr val="002060"/>
                </a:solidFill>
              </a:rPr>
              <a:t>の虐待防止</a:t>
            </a:r>
            <a:r>
              <a:rPr lang="ja-JP" altLang="en-US" sz="5400" dirty="0" smtClean="0">
                <a:solidFill>
                  <a:srgbClr val="002060"/>
                </a:solidFill>
              </a:rPr>
              <a:t>体制</a:t>
            </a:r>
            <a:endParaRPr kumimoji="1" lang="ja-JP" altLang="en-US" sz="5400" dirty="0">
              <a:solidFill>
                <a:srgbClr val="002060"/>
              </a:solidFill>
            </a:endParaRPr>
          </a:p>
        </p:txBody>
      </p:sp>
    </p:spTree>
    <p:extLst>
      <p:ext uri="{BB962C8B-B14F-4D97-AF65-F5344CB8AC3E}">
        <p14:creationId xmlns:p14="http://schemas.microsoft.com/office/powerpoint/2010/main" val="142087392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066800" y="476250"/>
            <a:ext cx="10058400" cy="994410"/>
          </a:xfrm>
          <a:solidFill>
            <a:schemeClr val="accent2"/>
          </a:solidFill>
          <a:ln w="76200">
            <a:noFill/>
            <a:prstDash val="solid"/>
          </a:ln>
        </p:spPr>
        <p:txBody>
          <a:bodyPr tIns="108000" anchor="ctr"/>
          <a:lstStyle/>
          <a:p>
            <a:pPr algn="ctr"/>
            <a:r>
              <a:rPr lang="ja-JP" altLang="en-US" i="1" spc="0" dirty="0" err="1" smtClean="0">
                <a:ln w="0"/>
                <a:solidFill>
                  <a:schemeClr val="bg1"/>
                </a:solidFill>
              </a:rPr>
              <a:t>障がい</a:t>
            </a:r>
            <a:r>
              <a:rPr lang="ja-JP" altLang="en-US" i="1" spc="0" dirty="0" smtClean="0">
                <a:ln w="0"/>
                <a:solidFill>
                  <a:schemeClr val="bg1"/>
                </a:solidFill>
              </a:rPr>
              <a:t>者虐待防止センタ</a:t>
            </a:r>
            <a:r>
              <a:rPr lang="ja-JP" altLang="en-US" i="1" spc="0" dirty="0">
                <a:ln w="0"/>
                <a:solidFill>
                  <a:schemeClr val="bg1"/>
                </a:solidFill>
              </a:rPr>
              <a:t>ー</a:t>
            </a:r>
            <a:endParaRPr kumimoji="1" lang="ja-JP" altLang="en-US" sz="3600" i="1" spc="0" dirty="0">
              <a:ln w="0"/>
              <a:solidFill>
                <a:schemeClr val="bg1"/>
              </a:solidFill>
            </a:endParaRPr>
          </a:p>
        </p:txBody>
      </p:sp>
      <p:sp>
        <p:nvSpPr>
          <p:cNvPr id="3" name="コンテンツ プレースホルダー 2"/>
          <p:cNvSpPr>
            <a:spLocks noGrp="1"/>
          </p:cNvSpPr>
          <p:nvPr>
            <p:ph idx="1"/>
          </p:nvPr>
        </p:nvSpPr>
        <p:spPr>
          <a:xfrm>
            <a:off x="918209" y="1470660"/>
            <a:ext cx="10355581" cy="5804842"/>
          </a:xfrm>
        </p:spPr>
        <p:txBody>
          <a:bodyPr>
            <a:normAutofit/>
          </a:bodyPr>
          <a:lstStyle/>
          <a:p>
            <a:pPr marL="0" indent="0">
              <a:buNone/>
            </a:pPr>
            <a:endParaRPr lang="en-US" altLang="ja-JP" sz="2400" b="1" dirty="0" smtClean="0">
              <a:solidFill>
                <a:schemeClr val="accent2">
                  <a:lumMod val="50000"/>
                </a:schemeClr>
              </a:solidFill>
            </a:endParaRPr>
          </a:p>
          <a:p>
            <a:pPr marL="0" indent="0">
              <a:lnSpc>
                <a:spcPct val="100000"/>
              </a:lnSpc>
              <a:buNone/>
            </a:pPr>
            <a:r>
              <a:rPr lang="ja-JP" altLang="en-US" sz="3800" b="1" dirty="0" smtClean="0">
                <a:solidFill>
                  <a:srgbClr val="0070C0"/>
                </a:solidFill>
              </a:rPr>
              <a:t>♦</a:t>
            </a:r>
            <a:r>
              <a:rPr lang="ja-JP" altLang="en-US" sz="3800" dirty="0">
                <a:solidFill>
                  <a:srgbClr val="002060"/>
                </a:solidFill>
              </a:rPr>
              <a:t>区では</a:t>
            </a:r>
            <a:r>
              <a:rPr lang="ja-JP" altLang="ja-JP" sz="3800" dirty="0" err="1" smtClean="0">
                <a:solidFill>
                  <a:srgbClr val="002060"/>
                </a:solidFill>
              </a:rPr>
              <a:t>障</a:t>
            </a:r>
            <a:r>
              <a:rPr lang="ja-JP" altLang="ja-JP" sz="3800" dirty="0" err="1">
                <a:solidFill>
                  <a:srgbClr val="002060"/>
                </a:solidFill>
              </a:rPr>
              <a:t>がい</a:t>
            </a:r>
            <a:r>
              <a:rPr lang="ja-JP" altLang="ja-JP" sz="3800" dirty="0">
                <a:solidFill>
                  <a:srgbClr val="002060"/>
                </a:solidFill>
              </a:rPr>
              <a:t>者への虐待に関する通報及び</a:t>
            </a:r>
            <a:r>
              <a:rPr lang="ja-JP" altLang="ja-JP" sz="3800" dirty="0" smtClean="0">
                <a:solidFill>
                  <a:srgbClr val="002060"/>
                </a:solidFill>
              </a:rPr>
              <a:t>届</a:t>
            </a:r>
            <a:r>
              <a:rPr lang="ja-JP" altLang="en-US" sz="3800" dirty="0" smtClean="0">
                <a:solidFill>
                  <a:srgbClr val="002060"/>
                </a:solidFill>
              </a:rPr>
              <a:t>　</a:t>
            </a:r>
            <a:r>
              <a:rPr lang="ja-JP" altLang="ja-JP" sz="3800" dirty="0" smtClean="0">
                <a:solidFill>
                  <a:srgbClr val="002060"/>
                </a:solidFill>
              </a:rPr>
              <a:t>け</a:t>
            </a:r>
            <a:r>
              <a:rPr lang="en-US" altLang="ja-JP" sz="3800" dirty="0" smtClean="0">
                <a:solidFill>
                  <a:srgbClr val="002060"/>
                </a:solidFill>
              </a:rPr>
              <a:t> </a:t>
            </a:r>
            <a:r>
              <a:rPr lang="ja-JP" altLang="ja-JP" sz="3800" dirty="0" smtClean="0">
                <a:solidFill>
                  <a:srgbClr val="002060"/>
                </a:solidFill>
              </a:rPr>
              <a:t>出</a:t>
            </a:r>
            <a:r>
              <a:rPr lang="ja-JP" altLang="ja-JP" sz="3800" dirty="0">
                <a:solidFill>
                  <a:srgbClr val="002060"/>
                </a:solidFill>
              </a:rPr>
              <a:t>の</a:t>
            </a:r>
            <a:r>
              <a:rPr lang="ja-JP" altLang="ja-JP" sz="3800" dirty="0" smtClean="0">
                <a:solidFill>
                  <a:srgbClr val="002060"/>
                </a:solidFill>
              </a:rPr>
              <a:t>窓口</a:t>
            </a:r>
            <a:r>
              <a:rPr lang="ja-JP" altLang="en-US" sz="3800" dirty="0" smtClean="0">
                <a:solidFill>
                  <a:srgbClr val="002060"/>
                </a:solidFill>
              </a:rPr>
              <a:t>として、</a:t>
            </a:r>
            <a:r>
              <a:rPr lang="ja-JP" altLang="ja-JP" sz="3800" b="1" dirty="0" smtClean="0">
                <a:solidFill>
                  <a:srgbClr val="002060"/>
                </a:solidFill>
              </a:rPr>
              <a:t>障</a:t>
            </a:r>
            <a:r>
              <a:rPr lang="ja-JP" altLang="ja-JP" sz="3800" b="1" dirty="0">
                <a:solidFill>
                  <a:srgbClr val="002060"/>
                </a:solidFill>
              </a:rPr>
              <a:t>がい者虐待防止</a:t>
            </a:r>
            <a:r>
              <a:rPr lang="ja-JP" altLang="ja-JP" sz="3800" b="1" dirty="0" smtClean="0">
                <a:solidFill>
                  <a:srgbClr val="002060"/>
                </a:solidFill>
              </a:rPr>
              <a:t>センター</a:t>
            </a:r>
            <a:r>
              <a:rPr lang="ja-JP" altLang="en-US" sz="3800" b="1" dirty="0" smtClean="0">
                <a:solidFill>
                  <a:srgbClr val="002060"/>
                </a:solidFill>
              </a:rPr>
              <a:t>（</a:t>
            </a:r>
            <a:r>
              <a:rPr lang="ja-JP" altLang="ja-JP" sz="3800" b="1" dirty="0" smtClean="0">
                <a:solidFill>
                  <a:srgbClr val="002060"/>
                </a:solidFill>
              </a:rPr>
              <a:t>板橋区障がい者福祉センター</a:t>
            </a:r>
            <a:r>
              <a:rPr lang="ja-JP" altLang="en-US" sz="3800" b="1" dirty="0" smtClean="0">
                <a:solidFill>
                  <a:srgbClr val="002060"/>
                </a:solidFill>
              </a:rPr>
              <a:t>内）</a:t>
            </a:r>
            <a:r>
              <a:rPr lang="ja-JP" altLang="ja-JP" sz="3800" dirty="0" smtClean="0">
                <a:solidFill>
                  <a:srgbClr val="002060"/>
                </a:solidFill>
              </a:rPr>
              <a:t>を設置しています。</a:t>
            </a:r>
            <a:r>
              <a:rPr lang="ja-JP" altLang="en-US" sz="3800" dirty="0" smtClean="0">
                <a:solidFill>
                  <a:srgbClr val="002060"/>
                </a:solidFill>
              </a:rPr>
              <a:t>　</a:t>
            </a:r>
            <a:endParaRPr lang="en-US" altLang="ja-JP" sz="3800" dirty="0" smtClean="0">
              <a:solidFill>
                <a:srgbClr val="002060"/>
              </a:solidFill>
            </a:endParaRPr>
          </a:p>
          <a:p>
            <a:pPr marL="0" indent="0">
              <a:lnSpc>
                <a:spcPct val="100000"/>
              </a:lnSpc>
              <a:buNone/>
            </a:pPr>
            <a:r>
              <a:rPr lang="ja-JP" altLang="en-US" sz="3800" dirty="0">
                <a:solidFill>
                  <a:srgbClr val="002060"/>
                </a:solidFill>
              </a:rPr>
              <a:t>◆</a:t>
            </a:r>
            <a:r>
              <a:rPr lang="ja-JP" altLang="en-US" sz="3800" dirty="0" smtClean="0">
                <a:solidFill>
                  <a:srgbClr val="002060"/>
                </a:solidFill>
              </a:rPr>
              <a:t>令和４年度より夜間も電話相談を行うことになったため、</a:t>
            </a:r>
            <a:r>
              <a:rPr lang="ja-JP" altLang="en-US" sz="3800" b="1" dirty="0" smtClean="0">
                <a:solidFill>
                  <a:srgbClr val="002060"/>
                </a:solidFill>
              </a:rPr>
              <a:t>２４時間３６５日</a:t>
            </a:r>
            <a:r>
              <a:rPr lang="ja-JP" altLang="en-US" sz="3800" dirty="0" smtClean="0">
                <a:solidFill>
                  <a:srgbClr val="002060"/>
                </a:solidFill>
              </a:rPr>
              <a:t>の相談対応を行っております。</a:t>
            </a:r>
            <a:endParaRPr lang="en-US" altLang="ja-JP" sz="3800" dirty="0" smtClean="0">
              <a:solidFill>
                <a:srgbClr val="002060"/>
              </a:solidFill>
            </a:endParaRPr>
          </a:p>
          <a:p>
            <a:pPr marL="0" indent="0">
              <a:buNone/>
            </a:pPr>
            <a:endParaRPr lang="en-US" altLang="ja-JP" sz="2400" b="1" dirty="0">
              <a:solidFill>
                <a:schemeClr val="tx1"/>
              </a:solidFill>
            </a:endParaRPr>
          </a:p>
          <a:p>
            <a:pPr marL="0" indent="0">
              <a:buNone/>
            </a:pPr>
            <a:endParaRPr lang="en-US" altLang="ja-JP" sz="2400" b="1" dirty="0" smtClean="0">
              <a:solidFill>
                <a:schemeClr val="tx1"/>
              </a:solidFill>
            </a:endParaRPr>
          </a:p>
        </p:txBody>
      </p:sp>
    </p:spTree>
    <p:extLst>
      <p:ext uri="{BB962C8B-B14F-4D97-AF65-F5344CB8AC3E}">
        <p14:creationId xmlns:p14="http://schemas.microsoft.com/office/powerpoint/2010/main" val="422432337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066800" y="476250"/>
            <a:ext cx="10058400" cy="994410"/>
          </a:xfrm>
          <a:solidFill>
            <a:schemeClr val="accent2"/>
          </a:solidFill>
          <a:ln w="76200">
            <a:noFill/>
            <a:prstDash val="solid"/>
          </a:ln>
        </p:spPr>
        <p:txBody>
          <a:bodyPr tIns="108000" anchor="ctr">
            <a:normAutofit/>
          </a:bodyPr>
          <a:lstStyle/>
          <a:p>
            <a:pPr algn="ctr"/>
            <a:r>
              <a:rPr lang="ja-JP" altLang="en-US" i="1" spc="0" dirty="0" err="1" smtClean="0">
                <a:ln w="0"/>
                <a:solidFill>
                  <a:schemeClr val="bg1"/>
                </a:solidFill>
              </a:rPr>
              <a:t>板橋区障がい</a:t>
            </a:r>
            <a:r>
              <a:rPr lang="ja-JP" altLang="en-US" i="1" spc="0" dirty="0" smtClean="0">
                <a:ln w="0"/>
                <a:solidFill>
                  <a:schemeClr val="bg1"/>
                </a:solidFill>
              </a:rPr>
              <a:t>者虐待防止センタ</a:t>
            </a:r>
            <a:r>
              <a:rPr lang="ja-JP" altLang="en-US" i="1" spc="0" dirty="0">
                <a:ln w="0"/>
                <a:solidFill>
                  <a:schemeClr val="bg1"/>
                </a:solidFill>
              </a:rPr>
              <a:t>ー</a:t>
            </a:r>
            <a:endParaRPr kumimoji="1" lang="ja-JP" altLang="en-US" sz="3600" i="1" spc="0" dirty="0">
              <a:ln w="0"/>
              <a:solidFill>
                <a:schemeClr val="bg1"/>
              </a:solidFill>
            </a:endParaRPr>
          </a:p>
        </p:txBody>
      </p:sp>
      <p:sp>
        <p:nvSpPr>
          <p:cNvPr id="3" name="コンテンツ プレースホルダー 2"/>
          <p:cNvSpPr>
            <a:spLocks noGrp="1"/>
          </p:cNvSpPr>
          <p:nvPr>
            <p:ph idx="1"/>
          </p:nvPr>
        </p:nvSpPr>
        <p:spPr>
          <a:xfrm>
            <a:off x="290170" y="1852551"/>
            <a:ext cx="11201400" cy="5804842"/>
          </a:xfrm>
        </p:spPr>
        <p:txBody>
          <a:bodyPr>
            <a:normAutofit/>
          </a:bodyPr>
          <a:lstStyle/>
          <a:p>
            <a:pPr marL="0" indent="0">
              <a:buNone/>
            </a:pPr>
            <a:endParaRPr lang="en-US" altLang="ja-JP" sz="2400" b="1" dirty="0" smtClean="0">
              <a:solidFill>
                <a:schemeClr val="accent2">
                  <a:lumMod val="50000"/>
                </a:schemeClr>
              </a:solidFill>
            </a:endParaRPr>
          </a:p>
          <a:p>
            <a:pPr marL="0" indent="0">
              <a:buNone/>
            </a:pPr>
            <a:endParaRPr lang="en-US" altLang="ja-JP" sz="2400" b="1" dirty="0" smtClean="0">
              <a:solidFill>
                <a:schemeClr val="tx1"/>
              </a:solidFill>
            </a:endParaRPr>
          </a:p>
        </p:txBody>
      </p:sp>
      <p:sp>
        <p:nvSpPr>
          <p:cNvPr id="5" name="正方形/長方形 4"/>
          <p:cNvSpPr/>
          <p:nvPr/>
        </p:nvSpPr>
        <p:spPr>
          <a:xfrm>
            <a:off x="189809" y="2031203"/>
            <a:ext cx="11630484" cy="3968510"/>
          </a:xfrm>
          <a:prstGeom prst="rect">
            <a:avLst/>
          </a:prstGeom>
          <a:noFill/>
          <a:ln w="76200" cap="flat" cmpd="sng" algn="ctr">
            <a:solidFill>
              <a:schemeClr val="bg1">
                <a:lumMod val="85000"/>
              </a:schemeClr>
            </a:solidFill>
            <a:prstDash val="solid"/>
            <a:miter lim="800000"/>
          </a:ln>
          <a:effectLst/>
        </p:spPr>
        <p:txBody>
          <a:bodyPr rot="0" spcFirstLastPara="0" vert="horz" wrap="square" lIns="36000" tIns="36000" rIns="36000" bIns="36000" numCol="1" spcCol="0" rtlCol="0" fromWordArt="0" anchor="ctr" anchorCtr="0" forceAA="0" compatLnSpc="1">
            <a:prstTxWarp prst="textNoShape">
              <a:avLst/>
            </a:prstTxWarp>
            <a:noAutofit/>
          </a:bodyPr>
          <a:lstStyle/>
          <a:p>
            <a:pPr marL="360000">
              <a:lnSpc>
                <a:spcPct val="87000"/>
              </a:lnSpc>
              <a:spcAft>
                <a:spcPts val="0"/>
              </a:spcAft>
            </a:pPr>
            <a:r>
              <a:rPr lang="ja-JP" sz="4800" kern="100" dirty="0" smtClean="0">
                <a:solidFill>
                  <a:srgbClr val="002060"/>
                </a:solidFill>
                <a:effectLst/>
                <a:latin typeface="メイリオ" panose="020B0604030504040204" pitchFamily="50" charset="-128"/>
                <a:ea typeface="メイリオ" panose="020B0604030504040204" pitchFamily="50" charset="-128"/>
                <a:cs typeface="Times New Roman" panose="02020603050405020304" pitchFamily="18" charset="0"/>
              </a:rPr>
              <a:t>【</a:t>
            </a:r>
            <a:r>
              <a:rPr lang="ja-JP" sz="4800" kern="100" dirty="0">
                <a:solidFill>
                  <a:srgbClr val="002060"/>
                </a:solidFill>
                <a:effectLst/>
                <a:latin typeface="メイリオ" panose="020B0604030504040204" pitchFamily="50" charset="-128"/>
                <a:ea typeface="メイリオ" panose="020B0604030504040204" pitchFamily="50" charset="-128"/>
                <a:cs typeface="Times New Roman" panose="02020603050405020304" pitchFamily="18" charset="0"/>
              </a:rPr>
              <a:t>通報専用電話</a:t>
            </a:r>
            <a:r>
              <a:rPr lang="ja-JP" sz="4800" kern="100" dirty="0" smtClean="0">
                <a:solidFill>
                  <a:srgbClr val="002060"/>
                </a:solidFill>
                <a:effectLst/>
                <a:latin typeface="メイリオ" panose="020B0604030504040204" pitchFamily="50" charset="-128"/>
                <a:ea typeface="メイリオ" panose="020B0604030504040204" pitchFamily="50" charset="-128"/>
                <a:cs typeface="Times New Roman" panose="02020603050405020304" pitchFamily="18" charset="0"/>
              </a:rPr>
              <a:t>】</a:t>
            </a:r>
            <a:r>
              <a:rPr lang="en-US" sz="4800" b="1" kern="100" dirty="0" smtClean="0">
                <a:solidFill>
                  <a:srgbClr val="002060"/>
                </a:solidFill>
                <a:effectLst/>
                <a:latin typeface="メイリオ" panose="020B0604030504040204" pitchFamily="50" charset="-128"/>
                <a:ea typeface="メイリオ" panose="020B0604030504040204" pitchFamily="50" charset="-128"/>
                <a:cs typeface="Times New Roman" panose="02020603050405020304" pitchFamily="18" charset="0"/>
              </a:rPr>
              <a:t>03-3550-3406</a:t>
            </a:r>
          </a:p>
          <a:p>
            <a:pPr marL="360000">
              <a:lnSpc>
                <a:spcPct val="87000"/>
              </a:lnSpc>
              <a:spcAft>
                <a:spcPts val="0"/>
              </a:spcAft>
            </a:pPr>
            <a:r>
              <a:rPr lang="en-US" altLang="ja-JP" sz="3600" kern="100" dirty="0" smtClean="0">
                <a:effectLst/>
                <a:latin typeface="メイリオ" panose="020B0604030504040204" pitchFamily="50" charset="-128"/>
                <a:ea typeface="メイリオ" panose="020B0604030504040204" pitchFamily="50" charset="-128"/>
                <a:cs typeface="Times New Roman" panose="02020603050405020304" pitchFamily="18" charset="0"/>
              </a:rPr>
              <a:t/>
            </a:r>
            <a:br>
              <a:rPr lang="en-US" altLang="ja-JP" sz="3600" kern="100" dirty="0" smtClean="0">
                <a:effectLst/>
                <a:latin typeface="メイリオ" panose="020B0604030504040204" pitchFamily="50" charset="-128"/>
                <a:ea typeface="メイリオ" panose="020B0604030504040204" pitchFamily="50" charset="-128"/>
                <a:cs typeface="Times New Roman" panose="02020603050405020304" pitchFamily="18" charset="0"/>
              </a:rPr>
            </a:br>
            <a:r>
              <a:rPr lang="ja-JP" sz="3800" kern="100" dirty="0" smtClean="0">
                <a:solidFill>
                  <a:srgbClr val="002060"/>
                </a:solidFill>
                <a:effectLst/>
                <a:latin typeface="メイリオ" panose="020B0604030504040204" pitchFamily="50" charset="-128"/>
                <a:ea typeface="メイリオ" panose="020B0604030504040204" pitchFamily="50" charset="-128"/>
                <a:cs typeface="Times New Roman" panose="02020603050405020304" pitchFamily="18" charset="0"/>
              </a:rPr>
              <a:t>（</a:t>
            </a:r>
            <a:r>
              <a:rPr lang="ja-JP" sz="3800" kern="100" dirty="0">
                <a:solidFill>
                  <a:srgbClr val="002060"/>
                </a:solidFill>
                <a:effectLst/>
                <a:latin typeface="メイリオ" panose="020B0604030504040204" pitchFamily="50" charset="-128"/>
                <a:ea typeface="メイリオ" panose="020B0604030504040204" pitchFamily="50" charset="-128"/>
                <a:cs typeface="Times New Roman" panose="02020603050405020304" pitchFamily="18" charset="0"/>
              </a:rPr>
              <a:t>年末年始を除く、月～</a:t>
            </a:r>
            <a:r>
              <a:rPr lang="ja-JP" sz="3800" kern="100" dirty="0" smtClean="0">
                <a:solidFill>
                  <a:srgbClr val="002060"/>
                </a:solidFill>
                <a:effectLst/>
                <a:latin typeface="メイリオ" panose="020B0604030504040204" pitchFamily="50" charset="-128"/>
                <a:ea typeface="メイリオ" panose="020B0604030504040204" pitchFamily="50" charset="-128"/>
                <a:cs typeface="Times New Roman" panose="02020603050405020304" pitchFamily="18" charset="0"/>
              </a:rPr>
              <a:t>土曜日</a:t>
            </a:r>
            <a:r>
              <a:rPr lang="ja-JP" altLang="en-US" sz="3800" kern="100" dirty="0" smtClean="0">
                <a:solidFill>
                  <a:srgbClr val="002060"/>
                </a:solidFill>
                <a:effectLst/>
                <a:latin typeface="メイリオ" panose="020B0604030504040204" pitchFamily="50" charset="-128"/>
                <a:ea typeface="メイリオ" panose="020B0604030504040204" pitchFamily="50" charset="-128"/>
                <a:cs typeface="Times New Roman" panose="02020603050405020304" pitchFamily="18" charset="0"/>
              </a:rPr>
              <a:t>、</a:t>
            </a:r>
            <a:r>
              <a:rPr lang="ja-JP" sz="3800" kern="100" dirty="0" smtClean="0">
                <a:solidFill>
                  <a:srgbClr val="002060"/>
                </a:solidFill>
                <a:effectLst/>
                <a:latin typeface="メイリオ" panose="020B0604030504040204" pitchFamily="50" charset="-128"/>
                <a:ea typeface="メイリオ" panose="020B0604030504040204" pitchFamily="50" charset="-128"/>
                <a:cs typeface="Times New Roman" panose="02020603050405020304" pitchFamily="18" charset="0"/>
              </a:rPr>
              <a:t>祝日</a:t>
            </a:r>
            <a:r>
              <a:rPr lang="en-US" sz="3800" kern="100" dirty="0" smtClean="0">
                <a:solidFill>
                  <a:srgbClr val="002060"/>
                </a:solidFill>
                <a:effectLst/>
                <a:latin typeface="メイリオ" panose="020B0604030504040204" pitchFamily="50" charset="-128"/>
                <a:ea typeface="メイリオ" panose="020B0604030504040204" pitchFamily="50" charset="-128"/>
                <a:cs typeface="Times New Roman" panose="02020603050405020304" pitchFamily="18" charset="0"/>
              </a:rPr>
              <a:t>9</a:t>
            </a:r>
            <a:r>
              <a:rPr lang="ja-JP" sz="3800" kern="100" dirty="0">
                <a:solidFill>
                  <a:srgbClr val="002060"/>
                </a:solidFill>
                <a:effectLst/>
                <a:latin typeface="メイリオ" panose="020B0604030504040204" pitchFamily="50" charset="-128"/>
                <a:ea typeface="メイリオ" panose="020B0604030504040204" pitchFamily="50" charset="-128"/>
                <a:cs typeface="Times New Roman" panose="02020603050405020304" pitchFamily="18" charset="0"/>
              </a:rPr>
              <a:t>時～</a:t>
            </a:r>
            <a:r>
              <a:rPr lang="en-US" sz="3800" kern="100" dirty="0">
                <a:solidFill>
                  <a:srgbClr val="002060"/>
                </a:solidFill>
                <a:effectLst/>
                <a:latin typeface="メイリオ" panose="020B0604030504040204" pitchFamily="50" charset="-128"/>
                <a:ea typeface="メイリオ" panose="020B0604030504040204" pitchFamily="50" charset="-128"/>
                <a:cs typeface="Times New Roman" panose="02020603050405020304" pitchFamily="18" charset="0"/>
              </a:rPr>
              <a:t>17</a:t>
            </a:r>
            <a:r>
              <a:rPr lang="ja-JP" sz="3800" kern="100" dirty="0">
                <a:solidFill>
                  <a:srgbClr val="002060"/>
                </a:solidFill>
                <a:effectLst/>
                <a:latin typeface="メイリオ" panose="020B0604030504040204" pitchFamily="50" charset="-128"/>
                <a:ea typeface="メイリオ" panose="020B0604030504040204" pitchFamily="50" charset="-128"/>
                <a:cs typeface="Times New Roman" panose="02020603050405020304" pitchFamily="18" charset="0"/>
              </a:rPr>
              <a:t>時</a:t>
            </a:r>
            <a:r>
              <a:rPr lang="ja-JP" sz="3800" kern="100" dirty="0" smtClean="0">
                <a:solidFill>
                  <a:srgbClr val="002060"/>
                </a:solidFill>
                <a:effectLst/>
                <a:latin typeface="メイリオ" panose="020B0604030504040204" pitchFamily="50" charset="-128"/>
                <a:ea typeface="メイリオ" panose="020B0604030504040204" pitchFamily="50" charset="-128"/>
                <a:cs typeface="Times New Roman" panose="02020603050405020304" pitchFamily="18" charset="0"/>
              </a:rPr>
              <a:t>）</a:t>
            </a:r>
            <a:endParaRPr lang="en-US" altLang="ja-JP" sz="3800" kern="100" dirty="0" smtClean="0">
              <a:solidFill>
                <a:srgbClr val="002060"/>
              </a:solidFill>
              <a:effectLst/>
              <a:latin typeface="メイリオ" panose="020B0604030504040204" pitchFamily="50" charset="-128"/>
              <a:ea typeface="メイリオ" panose="020B0604030504040204" pitchFamily="50" charset="-128"/>
              <a:cs typeface="Times New Roman" panose="02020603050405020304" pitchFamily="18" charset="0"/>
            </a:endParaRPr>
          </a:p>
          <a:p>
            <a:pPr marL="360000">
              <a:lnSpc>
                <a:spcPct val="87000"/>
              </a:lnSpc>
            </a:pPr>
            <a:r>
              <a:rPr lang="en-US" altLang="ja-JP" sz="3800" kern="100" dirty="0">
                <a:solidFill>
                  <a:srgbClr val="002060"/>
                </a:solidFill>
                <a:latin typeface="メイリオ" panose="020B0604030504040204" pitchFamily="50" charset="-128"/>
                <a:ea typeface="メイリオ" panose="020B0604030504040204" pitchFamily="50" charset="-128"/>
                <a:cs typeface="Times New Roman" panose="02020603050405020304" pitchFamily="18" charset="0"/>
              </a:rPr>
              <a:t>※</a:t>
            </a:r>
            <a:r>
              <a:rPr lang="ja-JP" altLang="en-US" sz="3800" kern="100" dirty="0">
                <a:solidFill>
                  <a:srgbClr val="002060"/>
                </a:solidFill>
                <a:latin typeface="メイリオ" panose="020B0604030504040204" pitchFamily="50" charset="-128"/>
                <a:ea typeface="メイリオ" panose="020B0604030504040204" pitchFamily="50" charset="-128"/>
                <a:cs typeface="Times New Roman" panose="02020603050405020304" pitchFamily="18" charset="0"/>
              </a:rPr>
              <a:t>上記以外の時間帯は、</a:t>
            </a:r>
            <a:r>
              <a:rPr lang="ja-JP" altLang="en-US" sz="3800" kern="100" dirty="0" err="1">
                <a:solidFill>
                  <a:srgbClr val="002060"/>
                </a:solidFill>
                <a:latin typeface="メイリオ" panose="020B0604030504040204" pitchFamily="50" charset="-128"/>
                <a:ea typeface="メイリオ" panose="020B0604030504040204" pitchFamily="50" charset="-128"/>
                <a:cs typeface="Times New Roman" panose="02020603050405020304" pitchFamily="18" charset="0"/>
              </a:rPr>
              <a:t>障がい</a:t>
            </a:r>
            <a:r>
              <a:rPr lang="ja-JP" altLang="en-US" sz="3800" kern="100" dirty="0">
                <a:solidFill>
                  <a:srgbClr val="002060"/>
                </a:solidFill>
                <a:latin typeface="メイリオ" panose="020B0604030504040204" pitchFamily="50" charset="-128"/>
                <a:ea typeface="メイリオ" panose="020B0604030504040204" pitchFamily="50" charset="-128"/>
                <a:cs typeface="Times New Roman" panose="02020603050405020304" pitchFamily="18" charset="0"/>
              </a:rPr>
              <a:t>者虐待電話相談窓口（コールセンター）によるオペレータ対応</a:t>
            </a:r>
            <a:r>
              <a:rPr lang="ja-JP" altLang="en-US" sz="3800" kern="100" dirty="0" smtClean="0">
                <a:solidFill>
                  <a:srgbClr val="002060"/>
                </a:solidFill>
                <a:latin typeface="メイリオ" panose="020B0604030504040204" pitchFamily="50" charset="-128"/>
                <a:ea typeface="メイリオ" panose="020B0604030504040204" pitchFamily="50" charset="-128"/>
                <a:cs typeface="Times New Roman" panose="02020603050405020304" pitchFamily="18" charset="0"/>
              </a:rPr>
              <a:t>に</a:t>
            </a:r>
            <a:endParaRPr lang="en-US" altLang="ja-JP" sz="3800" kern="100" dirty="0" smtClean="0">
              <a:solidFill>
                <a:srgbClr val="002060"/>
              </a:solidFill>
              <a:latin typeface="メイリオ" panose="020B0604030504040204" pitchFamily="50" charset="-128"/>
              <a:ea typeface="メイリオ" panose="020B0604030504040204" pitchFamily="50" charset="-128"/>
              <a:cs typeface="Times New Roman" panose="02020603050405020304" pitchFamily="18" charset="0"/>
            </a:endParaRPr>
          </a:p>
          <a:p>
            <a:pPr marL="360000">
              <a:lnSpc>
                <a:spcPct val="87000"/>
              </a:lnSpc>
            </a:pPr>
            <a:r>
              <a:rPr lang="en-US" altLang="ja-JP" sz="3800" kern="100" dirty="0">
                <a:solidFill>
                  <a:srgbClr val="002060"/>
                </a:solidFill>
                <a:latin typeface="メイリオ" panose="020B0604030504040204" pitchFamily="50" charset="-128"/>
                <a:ea typeface="メイリオ" panose="020B0604030504040204" pitchFamily="50" charset="-128"/>
                <a:cs typeface="Times New Roman" panose="02020603050405020304" pitchFamily="18" charset="0"/>
              </a:rPr>
              <a:t> </a:t>
            </a:r>
            <a:r>
              <a:rPr lang="en-US" altLang="ja-JP" sz="3800" kern="100" dirty="0" smtClean="0">
                <a:solidFill>
                  <a:srgbClr val="002060"/>
                </a:solidFill>
                <a:latin typeface="メイリオ" panose="020B0604030504040204" pitchFamily="50" charset="-128"/>
                <a:ea typeface="メイリオ" panose="020B0604030504040204" pitchFamily="50" charset="-128"/>
                <a:cs typeface="Times New Roman" panose="02020603050405020304" pitchFamily="18" charset="0"/>
              </a:rPr>
              <a:t> </a:t>
            </a:r>
            <a:r>
              <a:rPr lang="ja-JP" altLang="en-US" sz="3800" kern="100" dirty="0" smtClean="0">
                <a:solidFill>
                  <a:srgbClr val="002060"/>
                </a:solidFill>
                <a:latin typeface="メイリオ" panose="020B0604030504040204" pitchFamily="50" charset="-128"/>
                <a:ea typeface="メイリオ" panose="020B0604030504040204" pitchFamily="50" charset="-128"/>
                <a:cs typeface="Times New Roman" panose="02020603050405020304" pitchFamily="18" charset="0"/>
              </a:rPr>
              <a:t>なります</a:t>
            </a:r>
            <a:r>
              <a:rPr lang="ja-JP" altLang="en-US" sz="3600" kern="100" dirty="0">
                <a:latin typeface="メイリオ" panose="020B0604030504040204" pitchFamily="50" charset="-128"/>
                <a:ea typeface="メイリオ" panose="020B0604030504040204" pitchFamily="50" charset="-128"/>
                <a:cs typeface="Times New Roman" panose="02020603050405020304" pitchFamily="18" charset="0"/>
              </a:rPr>
              <a:t>。</a:t>
            </a:r>
            <a:endParaRPr lang="ja-JP" sz="3600" kern="100" dirty="0">
              <a:effectLst/>
              <a:latin typeface="メイリオ" panose="020B0604030504040204" pitchFamily="50" charset="-128"/>
              <a:ea typeface="メイリオ" panose="020B0604030504040204" pitchFamily="50" charset="-128"/>
              <a:cs typeface="Times New Roman" panose="02020603050405020304" pitchFamily="18" charset="0"/>
            </a:endParaRPr>
          </a:p>
        </p:txBody>
      </p:sp>
      <p:pic>
        <p:nvPicPr>
          <p:cNvPr id="4" name="図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22446" y="1292009"/>
            <a:ext cx="1569554" cy="1743949"/>
          </a:xfrm>
          <a:prstGeom prst="rect">
            <a:avLst/>
          </a:prstGeom>
        </p:spPr>
      </p:pic>
    </p:spTree>
    <p:extLst>
      <p:ext uri="{BB962C8B-B14F-4D97-AF65-F5344CB8AC3E}">
        <p14:creationId xmlns:p14="http://schemas.microsoft.com/office/powerpoint/2010/main" val="321164274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dirty="0">
                <a:solidFill>
                  <a:srgbClr val="002060"/>
                </a:solidFill>
              </a:rPr>
              <a:t>通報者の保護、通報された側の立場</a:t>
            </a:r>
          </a:p>
        </p:txBody>
      </p:sp>
      <p:sp>
        <p:nvSpPr>
          <p:cNvPr id="3" name="コンテンツ プレースホルダー 2"/>
          <p:cNvSpPr>
            <a:spLocks noGrp="1"/>
          </p:cNvSpPr>
          <p:nvPr>
            <p:ph idx="1"/>
          </p:nvPr>
        </p:nvSpPr>
        <p:spPr>
          <a:xfrm>
            <a:off x="1097280" y="2034540"/>
            <a:ext cx="10058400" cy="4224757"/>
          </a:xfrm>
        </p:spPr>
        <p:txBody>
          <a:bodyPr>
            <a:normAutofit fontScale="55000" lnSpcReduction="20000"/>
          </a:bodyPr>
          <a:lstStyle/>
          <a:p>
            <a:pPr marL="0" lvl="0" indent="0">
              <a:lnSpc>
                <a:spcPct val="110000"/>
              </a:lnSpc>
              <a:buClr>
                <a:srgbClr val="1CADE4"/>
              </a:buClr>
              <a:buNone/>
            </a:pPr>
            <a:r>
              <a:rPr lang="ja-JP" altLang="en-US" sz="4800" b="1" dirty="0">
                <a:solidFill>
                  <a:srgbClr val="0070C0"/>
                </a:solidFill>
              </a:rPr>
              <a:t>◆</a:t>
            </a:r>
            <a:r>
              <a:rPr lang="ja-JP" altLang="en-US" sz="4800" b="1" dirty="0" smtClean="0">
                <a:solidFill>
                  <a:srgbClr val="002060"/>
                </a:solidFill>
              </a:rPr>
              <a:t> 通報の義務（虐待防止法第七条、第十六条）</a:t>
            </a:r>
            <a:endParaRPr lang="en-US" altLang="ja-JP" sz="4800" b="1" dirty="0">
              <a:solidFill>
                <a:schemeClr val="accent2">
                  <a:lumMod val="75000"/>
                </a:schemeClr>
              </a:solidFill>
            </a:endParaRPr>
          </a:p>
          <a:p>
            <a:pPr marL="0" lvl="0" indent="0">
              <a:lnSpc>
                <a:spcPct val="110000"/>
              </a:lnSpc>
              <a:buClr>
                <a:srgbClr val="1CADE4"/>
              </a:buClr>
              <a:buNone/>
            </a:pPr>
            <a:r>
              <a:rPr lang="ja-JP" altLang="en-US" sz="4800" dirty="0">
                <a:solidFill>
                  <a:prstClr val="black">
                    <a:lumMod val="75000"/>
                    <a:lumOff val="25000"/>
                  </a:prstClr>
                </a:solidFill>
              </a:rPr>
              <a:t>　 </a:t>
            </a:r>
            <a:r>
              <a:rPr lang="ja-JP" altLang="en-US" sz="4800" dirty="0" smtClean="0">
                <a:solidFill>
                  <a:srgbClr val="002060"/>
                </a:solidFill>
              </a:rPr>
              <a:t>虐待を受けたと思われる</a:t>
            </a:r>
            <a:r>
              <a:rPr lang="ja-JP" altLang="en-US" sz="4800" dirty="0" err="1" smtClean="0">
                <a:solidFill>
                  <a:srgbClr val="002060"/>
                </a:solidFill>
              </a:rPr>
              <a:t>障がい</a:t>
            </a:r>
            <a:r>
              <a:rPr lang="ja-JP" altLang="en-US" sz="4800" dirty="0" smtClean="0">
                <a:solidFill>
                  <a:srgbClr val="002060"/>
                </a:solidFill>
              </a:rPr>
              <a:t>者を発見した場合、通報しなければなりません。</a:t>
            </a:r>
            <a:endParaRPr lang="en-US" altLang="ja-JP" sz="4800" dirty="0">
              <a:solidFill>
                <a:srgbClr val="002060"/>
              </a:solidFill>
            </a:endParaRPr>
          </a:p>
          <a:p>
            <a:pPr marL="0" indent="0">
              <a:lnSpc>
                <a:spcPct val="110000"/>
              </a:lnSpc>
              <a:buNone/>
            </a:pPr>
            <a:r>
              <a:rPr lang="ja-JP" altLang="en-US" sz="4800" b="1" dirty="0" smtClean="0">
                <a:solidFill>
                  <a:srgbClr val="002060"/>
                </a:solidFill>
              </a:rPr>
              <a:t>◆ 通報者</a:t>
            </a:r>
            <a:r>
              <a:rPr lang="ja-JP" altLang="en-US" sz="4800" b="1" dirty="0">
                <a:solidFill>
                  <a:srgbClr val="002060"/>
                </a:solidFill>
              </a:rPr>
              <a:t>の</a:t>
            </a:r>
            <a:r>
              <a:rPr lang="ja-JP" altLang="en-US" sz="4800" b="1" dirty="0" smtClean="0">
                <a:solidFill>
                  <a:srgbClr val="002060"/>
                </a:solidFill>
              </a:rPr>
              <a:t>保護 </a:t>
            </a:r>
            <a:r>
              <a:rPr lang="en-US" altLang="ja-JP" sz="4800" b="1" dirty="0" smtClean="0">
                <a:solidFill>
                  <a:srgbClr val="002060"/>
                </a:solidFill>
              </a:rPr>
              <a:t>(</a:t>
            </a:r>
            <a:r>
              <a:rPr lang="ja-JP" altLang="en-US" sz="4800" b="1" dirty="0" smtClean="0">
                <a:solidFill>
                  <a:srgbClr val="002060"/>
                </a:solidFill>
              </a:rPr>
              <a:t>虐待防止法第十六条）</a:t>
            </a:r>
            <a:endParaRPr lang="en-US" altLang="ja-JP" sz="4800" b="1" dirty="0">
              <a:solidFill>
                <a:srgbClr val="002060"/>
              </a:solidFill>
            </a:endParaRPr>
          </a:p>
          <a:p>
            <a:pPr marL="0" indent="0">
              <a:lnSpc>
                <a:spcPct val="110000"/>
              </a:lnSpc>
              <a:buNone/>
            </a:pPr>
            <a:r>
              <a:rPr lang="ja-JP" altLang="en-US" sz="4800" dirty="0">
                <a:solidFill>
                  <a:srgbClr val="002060"/>
                </a:solidFill>
              </a:rPr>
              <a:t>　</a:t>
            </a:r>
            <a:r>
              <a:rPr lang="ja-JP" altLang="en-US" sz="4800" dirty="0" smtClean="0">
                <a:solidFill>
                  <a:srgbClr val="002060"/>
                </a:solidFill>
              </a:rPr>
              <a:t> 通報</a:t>
            </a:r>
            <a:r>
              <a:rPr lang="ja-JP" altLang="en-US" sz="4800" dirty="0">
                <a:solidFill>
                  <a:srgbClr val="002060"/>
                </a:solidFill>
              </a:rPr>
              <a:t>した職員は通報したことを理由に解雇その他不利益な取り扱いを受けないこととされています</a:t>
            </a:r>
            <a:r>
              <a:rPr lang="ja-JP" altLang="en-US" sz="4800" dirty="0" smtClean="0">
                <a:solidFill>
                  <a:srgbClr val="002060"/>
                </a:solidFill>
              </a:rPr>
              <a:t>。</a:t>
            </a:r>
            <a:endParaRPr lang="en-US" altLang="ja-JP" sz="4800" dirty="0">
              <a:solidFill>
                <a:srgbClr val="002060"/>
              </a:solidFill>
            </a:endParaRPr>
          </a:p>
          <a:p>
            <a:pPr marL="0" indent="0">
              <a:lnSpc>
                <a:spcPct val="110000"/>
              </a:lnSpc>
              <a:buNone/>
            </a:pPr>
            <a:r>
              <a:rPr lang="ja-JP" altLang="en-US" sz="4800" b="1" dirty="0" smtClean="0">
                <a:solidFill>
                  <a:srgbClr val="002060"/>
                </a:solidFill>
              </a:rPr>
              <a:t>◆ </a:t>
            </a:r>
            <a:r>
              <a:rPr kumimoji="1" lang="ja-JP" altLang="en-US" sz="4800" b="1" dirty="0" smtClean="0">
                <a:solidFill>
                  <a:srgbClr val="002060"/>
                </a:solidFill>
              </a:rPr>
              <a:t>通報</a:t>
            </a:r>
            <a:r>
              <a:rPr kumimoji="1" lang="ja-JP" altLang="en-US" sz="4800" b="1" dirty="0">
                <a:solidFill>
                  <a:srgbClr val="002060"/>
                </a:solidFill>
              </a:rPr>
              <a:t>された</a:t>
            </a:r>
            <a:r>
              <a:rPr kumimoji="1" lang="ja-JP" altLang="en-US" sz="4800" b="1" dirty="0" smtClean="0">
                <a:solidFill>
                  <a:srgbClr val="002060"/>
                </a:solidFill>
              </a:rPr>
              <a:t>側 </a:t>
            </a:r>
            <a:r>
              <a:rPr lang="en-US" altLang="ja-JP" sz="4800" b="1" dirty="0" smtClean="0">
                <a:solidFill>
                  <a:srgbClr val="002060"/>
                </a:solidFill>
              </a:rPr>
              <a:t>(</a:t>
            </a:r>
            <a:r>
              <a:rPr lang="ja-JP" altLang="en-US" sz="4800" b="1" dirty="0" smtClean="0">
                <a:solidFill>
                  <a:srgbClr val="002060"/>
                </a:solidFill>
              </a:rPr>
              <a:t>虐待防止法第十九条）</a:t>
            </a:r>
            <a:endParaRPr kumimoji="1" lang="en-US" altLang="ja-JP" sz="4800" b="1" dirty="0">
              <a:solidFill>
                <a:srgbClr val="002060"/>
              </a:solidFill>
            </a:endParaRPr>
          </a:p>
          <a:p>
            <a:pPr marL="0" indent="0">
              <a:lnSpc>
                <a:spcPct val="110000"/>
              </a:lnSpc>
              <a:buNone/>
            </a:pPr>
            <a:r>
              <a:rPr kumimoji="1" lang="ja-JP" altLang="en-US" sz="4800" dirty="0">
                <a:solidFill>
                  <a:srgbClr val="002060"/>
                </a:solidFill>
              </a:rPr>
              <a:t>　</a:t>
            </a:r>
            <a:r>
              <a:rPr kumimoji="1" lang="ja-JP" altLang="en-US" sz="4800" dirty="0" smtClean="0">
                <a:solidFill>
                  <a:srgbClr val="002060"/>
                </a:solidFill>
              </a:rPr>
              <a:t> 虐待</a:t>
            </a:r>
            <a:r>
              <a:rPr kumimoji="1" lang="ja-JP" altLang="en-US" sz="4800" dirty="0">
                <a:solidFill>
                  <a:srgbClr val="002060"/>
                </a:solidFill>
              </a:rPr>
              <a:t>をした人を処罰したり、逮捕したりするための法律ではありません。</a:t>
            </a:r>
          </a:p>
        </p:txBody>
      </p:sp>
    </p:spTree>
    <p:extLst>
      <p:ext uri="{BB962C8B-B14F-4D97-AF65-F5344CB8AC3E}">
        <p14:creationId xmlns:p14="http://schemas.microsoft.com/office/powerpoint/2010/main" val="27697872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487381" y="807082"/>
            <a:ext cx="11319789" cy="4969934"/>
          </a:xfrm>
        </p:spPr>
        <p:txBody>
          <a:bodyPr/>
          <a:lstStyle/>
          <a:p>
            <a:endParaRPr lang="en-US" altLang="ja-JP" b="1" dirty="0"/>
          </a:p>
          <a:p>
            <a:r>
              <a:rPr lang="en-US" altLang="ja-JP" sz="2800" b="1" dirty="0" smtClean="0"/>
              <a:t>    </a:t>
            </a:r>
          </a:p>
          <a:p>
            <a:pPr>
              <a:lnSpc>
                <a:spcPct val="100000"/>
              </a:lnSpc>
            </a:pPr>
            <a:r>
              <a:rPr lang="en-US" altLang="ja-JP" sz="2800" b="1" dirty="0" smtClean="0">
                <a:solidFill>
                  <a:srgbClr val="0070C0"/>
                </a:solidFill>
              </a:rPr>
              <a:t>   </a:t>
            </a:r>
            <a:br>
              <a:rPr lang="en-US" altLang="ja-JP" sz="2800" b="1" dirty="0" smtClean="0">
                <a:solidFill>
                  <a:srgbClr val="0070C0"/>
                </a:solidFill>
              </a:rPr>
            </a:br>
            <a:r>
              <a:rPr lang="en-US" altLang="ja-JP" sz="2800" dirty="0" smtClean="0">
                <a:solidFill>
                  <a:srgbClr val="0070C0"/>
                </a:solidFill>
              </a:rPr>
              <a:t>      </a:t>
            </a:r>
            <a:r>
              <a:rPr lang="ja-JP" altLang="en-US" sz="3800" dirty="0" smtClean="0">
                <a:solidFill>
                  <a:srgbClr val="0070C0"/>
                </a:solidFill>
              </a:rPr>
              <a:t>♦</a:t>
            </a:r>
            <a:r>
              <a:rPr lang="ja-JP" altLang="en-US" sz="3800" dirty="0" smtClean="0">
                <a:solidFill>
                  <a:srgbClr val="002060"/>
                </a:solidFill>
              </a:rPr>
              <a:t>主</a:t>
            </a:r>
            <a:r>
              <a:rPr lang="ja-JP" altLang="en-US" sz="3800" dirty="0">
                <a:solidFill>
                  <a:srgbClr val="002060"/>
                </a:solidFill>
              </a:rPr>
              <a:t>に養護者の虐待に関する相談</a:t>
            </a:r>
            <a:r>
              <a:rPr lang="ja-JP" altLang="en-US" sz="3800" dirty="0" smtClean="0">
                <a:solidFill>
                  <a:srgbClr val="002060"/>
                </a:solidFill>
              </a:rPr>
              <a:t>など</a:t>
            </a:r>
            <a:r>
              <a:rPr lang="ja-JP" altLang="en-US" sz="3800" dirty="0">
                <a:solidFill>
                  <a:srgbClr val="002060"/>
                </a:solidFill>
              </a:rPr>
              <a:t>　　</a:t>
            </a:r>
            <a:endParaRPr lang="en-US" altLang="ja-JP" sz="3800" dirty="0">
              <a:solidFill>
                <a:srgbClr val="002060"/>
              </a:solidFill>
            </a:endParaRPr>
          </a:p>
          <a:p>
            <a:pPr marL="0" indent="0" algn="ctr">
              <a:lnSpc>
                <a:spcPct val="100000"/>
              </a:lnSpc>
              <a:buNone/>
            </a:pPr>
            <a:r>
              <a:rPr lang="en-US" altLang="ja-JP" sz="3800" dirty="0" smtClean="0">
                <a:solidFill>
                  <a:schemeClr val="tx2"/>
                </a:solidFill>
              </a:rPr>
              <a:t> </a:t>
            </a:r>
            <a:r>
              <a:rPr lang="ja-JP" altLang="en-US" sz="3800" dirty="0">
                <a:solidFill>
                  <a:schemeClr val="tx2"/>
                </a:solidFill>
              </a:rPr>
              <a:t>　</a:t>
            </a:r>
            <a:r>
              <a:rPr lang="ja-JP" altLang="en-US" sz="3800" dirty="0" smtClean="0">
                <a:solidFill>
                  <a:schemeClr val="tx2"/>
                </a:solidFill>
              </a:rPr>
              <a:t>  </a:t>
            </a:r>
            <a:r>
              <a:rPr lang="ja-JP" altLang="en-US" sz="3800" b="1" dirty="0" smtClean="0">
                <a:solidFill>
                  <a:schemeClr val="tx2"/>
                </a:solidFill>
              </a:rPr>
              <a:t>身体</a:t>
            </a:r>
            <a:r>
              <a:rPr lang="ja-JP" altLang="en-US" sz="3800" b="1" dirty="0">
                <a:solidFill>
                  <a:schemeClr val="tx2"/>
                </a:solidFill>
              </a:rPr>
              <a:t>・知的障がいなど </a:t>
            </a:r>
            <a:r>
              <a:rPr lang="en-US" altLang="ja-JP" sz="3800" dirty="0">
                <a:solidFill>
                  <a:schemeClr val="tx2"/>
                </a:solidFill>
              </a:rPr>
              <a:t>: </a:t>
            </a:r>
            <a:r>
              <a:rPr lang="ja-JP" altLang="en-US" sz="3800" b="1" dirty="0">
                <a:solidFill>
                  <a:srgbClr val="002060"/>
                </a:solidFill>
              </a:rPr>
              <a:t>各福祉</a:t>
            </a:r>
            <a:r>
              <a:rPr lang="ja-JP" altLang="en-US" sz="3800" b="1" dirty="0" smtClean="0">
                <a:solidFill>
                  <a:srgbClr val="002060"/>
                </a:solidFill>
              </a:rPr>
              <a:t>事務所</a:t>
            </a:r>
            <a:endParaRPr kumimoji="1" lang="en-US" altLang="ja-JP" sz="3800" b="1" dirty="0">
              <a:solidFill>
                <a:srgbClr val="002060"/>
              </a:solidFill>
            </a:endParaRPr>
          </a:p>
          <a:p>
            <a:pPr marL="0" indent="0" algn="ctr">
              <a:lnSpc>
                <a:spcPct val="100000"/>
              </a:lnSpc>
              <a:buNone/>
            </a:pPr>
            <a:r>
              <a:rPr lang="ja-JP" altLang="en-US" sz="3800" dirty="0">
                <a:solidFill>
                  <a:schemeClr val="tx2"/>
                </a:solidFill>
              </a:rPr>
              <a:t> </a:t>
            </a:r>
            <a:r>
              <a:rPr lang="ja-JP" altLang="en-US" sz="3800" dirty="0" smtClean="0">
                <a:solidFill>
                  <a:schemeClr val="tx2"/>
                </a:solidFill>
              </a:rPr>
              <a:t>     </a:t>
            </a:r>
            <a:r>
              <a:rPr lang="ja-JP" altLang="en-US" sz="3800" b="1" dirty="0" err="1" smtClean="0">
                <a:solidFill>
                  <a:schemeClr val="tx2"/>
                </a:solidFill>
              </a:rPr>
              <a:t>精神障</a:t>
            </a:r>
            <a:r>
              <a:rPr lang="ja-JP" altLang="en-US" sz="3800" b="1" dirty="0" err="1">
                <a:solidFill>
                  <a:schemeClr val="tx2"/>
                </a:solidFill>
              </a:rPr>
              <a:t>がい</a:t>
            </a:r>
            <a:r>
              <a:rPr lang="ja-JP" altLang="en-US" sz="3800" b="1" dirty="0" smtClean="0">
                <a:solidFill>
                  <a:schemeClr val="tx2"/>
                </a:solidFill>
              </a:rPr>
              <a:t>など</a:t>
            </a:r>
            <a:r>
              <a:rPr lang="ja-JP" altLang="en-US" sz="3800" dirty="0" smtClean="0">
                <a:solidFill>
                  <a:schemeClr val="tx2"/>
                </a:solidFill>
              </a:rPr>
              <a:t>：</a:t>
            </a:r>
            <a:r>
              <a:rPr lang="ja-JP" altLang="en-US" sz="3800" b="1" dirty="0">
                <a:solidFill>
                  <a:srgbClr val="002060"/>
                </a:solidFill>
              </a:rPr>
              <a:t>各健康福祉センター</a:t>
            </a:r>
            <a:endParaRPr kumimoji="1" lang="ja-JP" altLang="en-US" sz="3800" b="1" dirty="0">
              <a:solidFill>
                <a:srgbClr val="002060"/>
              </a:solidFill>
            </a:endParaRPr>
          </a:p>
        </p:txBody>
      </p:sp>
      <p:sp>
        <p:nvSpPr>
          <p:cNvPr id="2" name="タイトル 1"/>
          <p:cNvSpPr>
            <a:spLocks noGrp="1"/>
          </p:cNvSpPr>
          <p:nvPr>
            <p:ph type="title"/>
          </p:nvPr>
        </p:nvSpPr>
        <p:spPr>
          <a:xfrm>
            <a:off x="641530" y="387830"/>
            <a:ext cx="11011493" cy="1450757"/>
          </a:xfrm>
        </p:spPr>
        <p:txBody>
          <a:bodyPr>
            <a:normAutofit fontScale="90000"/>
          </a:bodyPr>
          <a:lstStyle/>
          <a:p>
            <a:pPr>
              <a:lnSpc>
                <a:spcPct val="100000"/>
              </a:lnSpc>
            </a:pPr>
            <a:r>
              <a:rPr lang="en-US" altLang="ja-JP" sz="3600" b="0" dirty="0" smtClean="0"/>
              <a:t/>
            </a:r>
            <a:br>
              <a:rPr lang="en-US" altLang="ja-JP" sz="3600" b="0" dirty="0" smtClean="0"/>
            </a:br>
            <a:r>
              <a:rPr lang="en-US" altLang="ja-JP" sz="3600" b="0" dirty="0" smtClean="0"/>
              <a:t>    </a:t>
            </a:r>
            <a:r>
              <a:rPr lang="ja-JP" altLang="en-US" dirty="0" smtClean="0">
                <a:solidFill>
                  <a:srgbClr val="002060"/>
                </a:solidFill>
              </a:rPr>
              <a:t>主に養護者の虐待に関する相談先</a:t>
            </a:r>
            <a:r>
              <a:rPr lang="ja-JP" altLang="en-US" dirty="0">
                <a:solidFill>
                  <a:srgbClr val="002060"/>
                </a:solidFill>
              </a:rPr>
              <a:t>（参考）</a:t>
            </a:r>
            <a:endParaRPr kumimoji="1" lang="ja-JP" altLang="en-US" dirty="0">
              <a:solidFill>
                <a:srgbClr val="002060"/>
              </a:solidFill>
            </a:endParaRPr>
          </a:p>
        </p:txBody>
      </p:sp>
      <p:sp useBgFill="1">
        <p:nvSpPr>
          <p:cNvPr id="11" name="コンテンツ プレースホルダー 2"/>
          <p:cNvSpPr txBox="1">
            <a:spLocks/>
          </p:cNvSpPr>
          <p:nvPr/>
        </p:nvSpPr>
        <p:spPr>
          <a:xfrm>
            <a:off x="1057137" y="4977747"/>
            <a:ext cx="10595886" cy="799269"/>
          </a:xfrm>
          <a:prstGeom prst="rect">
            <a:avLst/>
          </a:prstGeom>
        </p:spPr>
        <p:txBody>
          <a:bodyPr vert="horz" lIns="0" tIns="45720" rIns="0" bIns="45720" rtlCol="0">
            <a:noAutofit/>
          </a:bodyPr>
          <a:lstStyle>
            <a:lvl1pPr marL="91440" indent="-91440" algn="l" defTabSz="914400" rtl="0" eaLnBrk="1" latinLnBrk="0" hangingPunct="1">
              <a:lnSpc>
                <a:spcPts val="2600"/>
              </a:lnSpc>
              <a:spcBef>
                <a:spcPts val="600"/>
              </a:spcBef>
              <a:spcAft>
                <a:spcPts val="600"/>
              </a:spcAft>
              <a:buClr>
                <a:schemeClr val="accent1"/>
              </a:buClr>
              <a:buSzPct val="100000"/>
              <a:buFont typeface="Calibri" panose="020F0502020204030204" pitchFamily="34" charset="0"/>
              <a:buChar char=" "/>
              <a:defRPr kumimoji="1" sz="2000" kern="1200">
                <a:solidFill>
                  <a:schemeClr val="tx1">
                    <a:lumMod val="75000"/>
                    <a:lumOff val="25000"/>
                  </a:schemeClr>
                </a:solidFill>
                <a:latin typeface="メイリオ" panose="020B0604030504040204" pitchFamily="50" charset="-128"/>
                <a:ea typeface="メイリオ" panose="020B0604030504040204" pitchFamily="50" charset="-128"/>
                <a:cs typeface="+mn-cs"/>
              </a:defRPr>
            </a:lvl1pPr>
            <a:lvl2pPr marL="384048" indent="-182880" algn="l" defTabSz="914400" rtl="0" eaLnBrk="1" latinLnBrk="0" hangingPunct="1">
              <a:lnSpc>
                <a:spcPts val="2600"/>
              </a:lnSpc>
              <a:spcBef>
                <a:spcPts val="600"/>
              </a:spcBef>
              <a:spcAft>
                <a:spcPts val="600"/>
              </a:spcAft>
              <a:buClr>
                <a:schemeClr val="accent1"/>
              </a:buClr>
              <a:buFont typeface="Calibri" pitchFamily="34" charset="0"/>
              <a:buChar char="◦"/>
              <a:defRPr kumimoji="1" sz="2000" kern="1200">
                <a:solidFill>
                  <a:schemeClr val="tx1">
                    <a:lumMod val="75000"/>
                    <a:lumOff val="25000"/>
                  </a:schemeClr>
                </a:solidFill>
                <a:latin typeface="メイリオ" panose="020B0604030504040204" pitchFamily="50" charset="-128"/>
                <a:ea typeface="メイリオ" panose="020B0604030504040204" pitchFamily="50" charset="-128"/>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2000" kern="1200">
                <a:solidFill>
                  <a:schemeClr val="tx1">
                    <a:lumMod val="75000"/>
                    <a:lumOff val="25000"/>
                  </a:schemeClr>
                </a:solidFill>
                <a:latin typeface="メイリオ" panose="020B0604030504040204" pitchFamily="50" charset="-128"/>
                <a:ea typeface="メイリオ" panose="020B0604030504040204" pitchFamily="50" charset="-128"/>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2000" kern="1200">
                <a:solidFill>
                  <a:schemeClr val="tx1">
                    <a:lumMod val="75000"/>
                    <a:lumOff val="25000"/>
                  </a:schemeClr>
                </a:solidFill>
                <a:latin typeface="メイリオ" panose="020B0604030504040204" pitchFamily="50" charset="-128"/>
                <a:ea typeface="メイリオ" panose="020B0604030504040204" pitchFamily="50" charset="-128"/>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2000" kern="1200">
                <a:solidFill>
                  <a:schemeClr val="tx1">
                    <a:lumMod val="75000"/>
                    <a:lumOff val="25000"/>
                  </a:schemeClr>
                </a:solidFill>
                <a:latin typeface="メイリオ" panose="020B0604030504040204" pitchFamily="50" charset="-128"/>
                <a:ea typeface="メイリオ" panose="020B0604030504040204" pitchFamily="50" charset="-128"/>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9pPr>
          </a:lstStyle>
          <a:p>
            <a:pPr marL="0" indent="0">
              <a:lnSpc>
                <a:spcPct val="100000"/>
              </a:lnSpc>
              <a:buNone/>
            </a:pPr>
            <a:r>
              <a:rPr lang="ja-JP" altLang="en-US" sz="2400" b="1" dirty="0"/>
              <a:t>◆</a:t>
            </a:r>
            <a:r>
              <a:rPr lang="ja-JP" altLang="en-US" sz="2400" dirty="0" smtClean="0"/>
              <a:t>福祉事務所・健康福祉センターは対象者の住所によって相談先が異なるので、</a:t>
            </a:r>
            <a:r>
              <a:rPr lang="en-US" altLang="ja-JP" sz="2400" dirty="0" smtClean="0"/>
              <a:t> </a:t>
            </a:r>
            <a:r>
              <a:rPr lang="ja-JP" altLang="en-US" sz="2400" dirty="0" smtClean="0"/>
              <a:t>ホームページ等でご確認ください。</a:t>
            </a:r>
            <a:endParaRPr lang="en-US" altLang="ja-JP" sz="2400" b="1" dirty="0" smtClean="0"/>
          </a:p>
        </p:txBody>
      </p:sp>
      <p:sp>
        <p:nvSpPr>
          <p:cNvPr id="5" name="正方形/長方形 4"/>
          <p:cNvSpPr/>
          <p:nvPr/>
        </p:nvSpPr>
        <p:spPr>
          <a:xfrm>
            <a:off x="754380" y="1962526"/>
            <a:ext cx="10898643" cy="2678054"/>
          </a:xfrm>
          <a:prstGeom prst="rect">
            <a:avLst/>
          </a:prstGeom>
          <a:noFill/>
          <a:ln w="76200" cap="flat" cmpd="sng" algn="ctr">
            <a:solidFill>
              <a:schemeClr val="bg1">
                <a:lumMod val="85000"/>
              </a:schemeClr>
            </a:solidFill>
            <a:prstDash val="solid"/>
            <a:miter lim="800000"/>
          </a:ln>
          <a:effectLst/>
        </p:spPr>
        <p:txBody>
          <a:bodyPr rot="0" spcFirstLastPara="0" vert="horz" wrap="square" lIns="36000" tIns="36000" rIns="36000" bIns="36000" numCol="1" spcCol="0" rtlCol="0" fromWordArt="0" anchor="ctr" anchorCtr="0" forceAA="0" compatLnSpc="1">
            <a:prstTxWarp prst="textNoShape">
              <a:avLst/>
            </a:prstTxWarp>
            <a:noAutofit/>
          </a:bodyPr>
          <a:lstStyle/>
          <a:p>
            <a:pPr marL="360000">
              <a:lnSpc>
                <a:spcPct val="87000"/>
              </a:lnSpc>
              <a:spcAft>
                <a:spcPts val="0"/>
              </a:spcAft>
            </a:pPr>
            <a:endParaRPr lang="ja-JP" sz="3600" kern="100" dirty="0">
              <a:effectLst/>
              <a:latin typeface="メイリオ" panose="020B0604030504040204" pitchFamily="50" charset="-128"/>
              <a:ea typeface="メイリオ" panose="020B0604030504040204" pitchFamily="50" charset="-128"/>
              <a:cs typeface="Times New Roman" panose="02020603050405020304" pitchFamily="18" charset="0"/>
            </a:endParaRPr>
          </a:p>
        </p:txBody>
      </p:sp>
    </p:spTree>
    <p:extLst>
      <p:ext uri="{BB962C8B-B14F-4D97-AF65-F5344CB8AC3E}">
        <p14:creationId xmlns:p14="http://schemas.microsoft.com/office/powerpoint/2010/main" val="25200242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コンテンツ プレースホルダー 6"/>
          <p:cNvGraphicFramePr>
            <a:graphicFrameLocks/>
          </p:cNvGraphicFramePr>
          <p:nvPr>
            <p:extLst>
              <p:ext uri="{D42A27DB-BD31-4B8C-83A1-F6EECF244321}">
                <p14:modId xmlns:p14="http://schemas.microsoft.com/office/powerpoint/2010/main" val="2679243098"/>
              </p:ext>
            </p:extLst>
          </p:nvPr>
        </p:nvGraphicFramePr>
        <p:xfrm>
          <a:off x="281492" y="286607"/>
          <a:ext cx="11689976" cy="60783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コンテンツ プレースホルダー 2"/>
          <p:cNvSpPr>
            <a:spLocks noGrp="1"/>
          </p:cNvSpPr>
          <p:nvPr>
            <p:ph idx="1"/>
          </p:nvPr>
        </p:nvSpPr>
        <p:spPr>
          <a:xfrm>
            <a:off x="837303" y="2374323"/>
            <a:ext cx="11134165" cy="5704609"/>
          </a:xfrm>
        </p:spPr>
        <p:txBody>
          <a:bodyPr>
            <a:normAutofit/>
          </a:bodyPr>
          <a:lstStyle/>
          <a:p>
            <a:pPr marL="0" indent="0">
              <a:lnSpc>
                <a:spcPts val="2901"/>
              </a:lnSpc>
              <a:buNone/>
            </a:pPr>
            <a:r>
              <a:rPr lang="ja-JP" altLang="en-US" sz="2800" b="1" dirty="0">
                <a:solidFill>
                  <a:srgbClr val="002060"/>
                </a:solidFill>
              </a:rPr>
              <a:t>「板橋区虐待対応フローチャート」（養護者）</a:t>
            </a:r>
            <a:endParaRPr lang="en-US" altLang="ja-JP" sz="2800" b="1" dirty="0">
              <a:solidFill>
                <a:srgbClr val="002060"/>
              </a:solidFill>
            </a:endParaRPr>
          </a:p>
          <a:p>
            <a:pPr marL="0" indent="0">
              <a:lnSpc>
                <a:spcPts val="2901"/>
              </a:lnSpc>
              <a:buNone/>
            </a:pPr>
            <a:r>
              <a:rPr lang="ja-JP" altLang="en-US" sz="2600" dirty="0">
                <a:solidFill>
                  <a:srgbClr val="002060"/>
                </a:solidFill>
              </a:rPr>
              <a:t>☞　養護者虐待の</a:t>
            </a:r>
            <a:r>
              <a:rPr lang="ja-JP" altLang="en-US" sz="2400" dirty="0">
                <a:solidFill>
                  <a:srgbClr val="002060"/>
                </a:solidFill>
              </a:rPr>
              <a:t>受付後</a:t>
            </a:r>
            <a:r>
              <a:rPr lang="ja-JP" altLang="en-US" sz="2600" dirty="0">
                <a:solidFill>
                  <a:srgbClr val="002060"/>
                </a:solidFill>
              </a:rPr>
              <a:t>の流れが記載されています。</a:t>
            </a:r>
            <a:endParaRPr lang="en-US" altLang="ja-JP" sz="2600" dirty="0">
              <a:solidFill>
                <a:srgbClr val="002060"/>
              </a:solidFill>
            </a:endParaRPr>
          </a:p>
          <a:p>
            <a:pPr marL="0" indent="0">
              <a:lnSpc>
                <a:spcPts val="2901"/>
              </a:lnSpc>
              <a:buNone/>
            </a:pPr>
            <a:r>
              <a:rPr lang="ja-JP" altLang="en-US" sz="2800" b="1" dirty="0">
                <a:solidFill>
                  <a:srgbClr val="002060"/>
                </a:solidFill>
              </a:rPr>
              <a:t>「板橋区虐待対応フローチャート」（施設等）</a:t>
            </a:r>
            <a:endParaRPr lang="en-US" altLang="ja-JP" sz="2800" b="1" dirty="0">
              <a:solidFill>
                <a:srgbClr val="002060"/>
              </a:solidFill>
            </a:endParaRPr>
          </a:p>
          <a:p>
            <a:pPr marL="0" indent="0">
              <a:lnSpc>
                <a:spcPts val="2901"/>
              </a:lnSpc>
              <a:buNone/>
            </a:pPr>
            <a:r>
              <a:rPr lang="ja-JP" altLang="en-US" sz="2600" dirty="0">
                <a:solidFill>
                  <a:srgbClr val="002060"/>
                </a:solidFill>
              </a:rPr>
              <a:t>☞　施設従事者等の虐待の受付後の流れが記載されています。</a:t>
            </a:r>
            <a:endParaRPr lang="en-US" altLang="ja-JP" sz="2600" dirty="0">
              <a:solidFill>
                <a:srgbClr val="002060"/>
              </a:solidFill>
            </a:endParaRPr>
          </a:p>
          <a:p>
            <a:pPr marL="0" indent="0">
              <a:lnSpc>
                <a:spcPts val="2901"/>
              </a:lnSpc>
              <a:buNone/>
            </a:pPr>
            <a:r>
              <a:rPr lang="ja-JP" altLang="en-US" sz="2800" b="1" dirty="0">
                <a:solidFill>
                  <a:srgbClr val="002060"/>
                </a:solidFill>
              </a:rPr>
              <a:t>「事業所向け参考資料」</a:t>
            </a:r>
            <a:endParaRPr lang="en-US" altLang="ja-JP" sz="2800" b="1" dirty="0">
              <a:solidFill>
                <a:srgbClr val="002060"/>
              </a:solidFill>
            </a:endParaRPr>
          </a:p>
          <a:p>
            <a:pPr marL="0" indent="0">
              <a:lnSpc>
                <a:spcPts val="2901"/>
              </a:lnSpc>
              <a:buNone/>
            </a:pPr>
            <a:r>
              <a:rPr lang="ja-JP" altLang="en-US" sz="2600" dirty="0">
                <a:solidFill>
                  <a:srgbClr val="002060"/>
                </a:solidFill>
              </a:rPr>
              <a:t>☞　厚生労働省</a:t>
            </a:r>
            <a:r>
              <a:rPr lang="en-US" altLang="ja-JP" sz="2600" dirty="0">
                <a:solidFill>
                  <a:srgbClr val="002060"/>
                </a:solidFill>
              </a:rPr>
              <a:t>『</a:t>
            </a:r>
            <a:r>
              <a:rPr lang="ja-JP" altLang="en-US" sz="2600" dirty="0">
                <a:solidFill>
                  <a:srgbClr val="002060"/>
                </a:solidFill>
              </a:rPr>
              <a:t>障害者福祉施設等における障害者虐待の防止と対応</a:t>
            </a:r>
            <a:r>
              <a:rPr lang="en-US" altLang="ja-JP" sz="2600" dirty="0">
                <a:solidFill>
                  <a:srgbClr val="002060"/>
                </a:solidFill>
              </a:rPr>
              <a:t>』</a:t>
            </a:r>
          </a:p>
          <a:p>
            <a:pPr marL="0" indent="0">
              <a:lnSpc>
                <a:spcPts val="2901"/>
              </a:lnSpc>
              <a:buNone/>
            </a:pPr>
            <a:r>
              <a:rPr lang="ja-JP" altLang="en-US" sz="2600" dirty="0">
                <a:solidFill>
                  <a:srgbClr val="002060"/>
                </a:solidFill>
              </a:rPr>
              <a:t>　　の手引きなどを載せています。</a:t>
            </a:r>
            <a:endParaRPr lang="en-US" altLang="ja-JP" sz="2600" dirty="0">
              <a:solidFill>
                <a:srgbClr val="002060"/>
              </a:solidFill>
            </a:endParaRPr>
          </a:p>
          <a:p>
            <a:pPr marL="0" indent="0">
              <a:lnSpc>
                <a:spcPts val="2901"/>
              </a:lnSpc>
              <a:buNone/>
            </a:pPr>
            <a:r>
              <a:rPr lang="ja-JP" altLang="en-US" sz="2800" dirty="0">
                <a:solidFill>
                  <a:srgbClr val="002060"/>
                </a:solidFill>
              </a:rPr>
              <a:t>　　　</a:t>
            </a:r>
            <a:endParaRPr lang="en-US" altLang="ja-JP" sz="2800" dirty="0">
              <a:solidFill>
                <a:srgbClr val="002060"/>
              </a:solidFill>
            </a:endParaRPr>
          </a:p>
          <a:p>
            <a:pPr marL="0" indent="0">
              <a:lnSpc>
                <a:spcPts val="2901"/>
              </a:lnSpc>
              <a:buNone/>
            </a:pPr>
            <a:endParaRPr lang="en-US" altLang="ja-JP" sz="2800" dirty="0"/>
          </a:p>
          <a:p>
            <a:pPr marL="0" indent="0">
              <a:lnSpc>
                <a:spcPts val="2901"/>
              </a:lnSpc>
              <a:buNone/>
            </a:pPr>
            <a:r>
              <a:rPr lang="ja-JP" altLang="en-US" sz="2800" dirty="0"/>
              <a:t>　　</a:t>
            </a:r>
          </a:p>
          <a:p>
            <a:pPr marL="0" indent="0">
              <a:lnSpc>
                <a:spcPts val="2901"/>
              </a:lnSpc>
              <a:buNone/>
            </a:pPr>
            <a:r>
              <a:rPr lang="ja-JP" altLang="en-US" sz="2800" dirty="0"/>
              <a:t>　</a:t>
            </a:r>
          </a:p>
        </p:txBody>
      </p:sp>
      <p:sp>
        <p:nvSpPr>
          <p:cNvPr id="5" name="タイトル 4">
            <a:extLst>
              <a:ext uri="{FF2B5EF4-FFF2-40B4-BE49-F238E27FC236}">
                <a16:creationId xmlns:a16="http://schemas.microsoft.com/office/drawing/2014/main" id="{7CC8793F-2FCF-4B9D-9F42-551DB0910EDD}"/>
              </a:ext>
            </a:extLst>
          </p:cNvPr>
          <p:cNvSpPr>
            <a:spLocks noGrp="1"/>
          </p:cNvSpPr>
          <p:nvPr>
            <p:ph type="title"/>
          </p:nvPr>
        </p:nvSpPr>
        <p:spPr>
          <a:xfrm>
            <a:off x="366046" y="0"/>
            <a:ext cx="10058400" cy="1450757"/>
          </a:xfrm>
        </p:spPr>
        <p:txBody>
          <a:bodyPr/>
          <a:lstStyle/>
          <a:p>
            <a:r>
              <a:rPr lang="ja-JP" altLang="en-US" dirty="0" smtClean="0">
                <a:solidFill>
                  <a:srgbClr val="002060"/>
                </a:solidFill>
              </a:rPr>
              <a:t>区のホームページ ①</a:t>
            </a:r>
            <a:endParaRPr lang="ja-JP" altLang="en-US" dirty="0">
              <a:solidFill>
                <a:srgbClr val="002060"/>
              </a:solidFill>
            </a:endParaRPr>
          </a:p>
        </p:txBody>
      </p:sp>
    </p:spTree>
    <p:extLst>
      <p:ext uri="{BB962C8B-B14F-4D97-AF65-F5344CB8AC3E}">
        <p14:creationId xmlns:p14="http://schemas.microsoft.com/office/powerpoint/2010/main" val="140957857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コンテンツ プレースホルダー 6"/>
          <p:cNvGraphicFramePr>
            <a:graphicFrameLocks/>
          </p:cNvGraphicFramePr>
          <p:nvPr>
            <p:extLst>
              <p:ext uri="{D42A27DB-BD31-4B8C-83A1-F6EECF244321}">
                <p14:modId xmlns:p14="http://schemas.microsoft.com/office/powerpoint/2010/main" val="1911362287"/>
              </p:ext>
            </p:extLst>
          </p:nvPr>
        </p:nvGraphicFramePr>
        <p:xfrm>
          <a:off x="281492" y="286607"/>
          <a:ext cx="11689976" cy="60783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コンテンツ プレースホルダー 2"/>
          <p:cNvSpPr>
            <a:spLocks noGrp="1"/>
          </p:cNvSpPr>
          <p:nvPr>
            <p:ph idx="1"/>
          </p:nvPr>
        </p:nvSpPr>
        <p:spPr>
          <a:xfrm>
            <a:off x="559397" y="2125291"/>
            <a:ext cx="11134165" cy="5777346"/>
          </a:xfrm>
        </p:spPr>
        <p:txBody>
          <a:bodyPr anchor="ctr">
            <a:normAutofit/>
          </a:bodyPr>
          <a:lstStyle/>
          <a:p>
            <a:pPr marL="0" indent="0">
              <a:lnSpc>
                <a:spcPts val="2901"/>
              </a:lnSpc>
              <a:spcAft>
                <a:spcPts val="1200"/>
              </a:spcAft>
              <a:buNone/>
            </a:pPr>
            <a:r>
              <a:rPr lang="ja-JP" altLang="en-US" sz="3200" dirty="0">
                <a:solidFill>
                  <a:srgbClr val="002060"/>
                </a:solidFill>
              </a:rPr>
              <a:t>「</a:t>
            </a:r>
            <a:r>
              <a:rPr lang="ja-JP" altLang="en-US" sz="3200" b="1" dirty="0">
                <a:solidFill>
                  <a:srgbClr val="002060"/>
                </a:solidFill>
              </a:rPr>
              <a:t>地域自立支援協議会　権利擁護部会</a:t>
            </a:r>
            <a:r>
              <a:rPr lang="ja-JP" altLang="en-US" sz="3200" dirty="0" smtClean="0">
                <a:solidFill>
                  <a:srgbClr val="002060"/>
                </a:solidFill>
              </a:rPr>
              <a:t>」</a:t>
            </a:r>
            <a:endParaRPr lang="en-US" altLang="ja-JP" sz="3200" dirty="0">
              <a:solidFill>
                <a:srgbClr val="002060"/>
              </a:solidFill>
            </a:endParaRPr>
          </a:p>
          <a:p>
            <a:pPr marL="0" indent="0">
              <a:lnSpc>
                <a:spcPts val="2901"/>
              </a:lnSpc>
              <a:buNone/>
            </a:pPr>
            <a:r>
              <a:rPr lang="ja-JP" altLang="en-US" sz="2600" dirty="0"/>
              <a:t>☞　</a:t>
            </a:r>
            <a:r>
              <a:rPr lang="ja-JP" altLang="en-US" sz="2600" dirty="0">
                <a:solidFill>
                  <a:srgbClr val="002060"/>
                </a:solidFill>
              </a:rPr>
              <a:t>障害者差別解消法、障害者虐待防止法を取り扱っています。</a:t>
            </a:r>
            <a:endParaRPr lang="en-US" altLang="ja-JP" sz="2600" dirty="0">
              <a:solidFill>
                <a:srgbClr val="002060"/>
              </a:solidFill>
            </a:endParaRPr>
          </a:p>
          <a:p>
            <a:pPr marL="0" indent="0">
              <a:lnSpc>
                <a:spcPts val="2901"/>
              </a:lnSpc>
              <a:buNone/>
            </a:pPr>
            <a:r>
              <a:rPr lang="ja-JP" altLang="en-US" sz="2600" dirty="0">
                <a:solidFill>
                  <a:srgbClr val="002060"/>
                </a:solidFill>
              </a:rPr>
              <a:t>　　</a:t>
            </a:r>
            <a:r>
              <a:rPr lang="ja-JP" altLang="en-US" sz="2600" dirty="0" smtClean="0">
                <a:solidFill>
                  <a:srgbClr val="002060"/>
                </a:solidFill>
              </a:rPr>
              <a:t>毎年度の</a:t>
            </a:r>
            <a:r>
              <a:rPr lang="ja-JP" altLang="en-US" sz="2600" dirty="0" err="1" smtClean="0">
                <a:solidFill>
                  <a:srgbClr val="002060"/>
                </a:solidFill>
              </a:rPr>
              <a:t>板橋区障</a:t>
            </a:r>
            <a:r>
              <a:rPr lang="ja-JP" altLang="en-US" sz="2600" dirty="0" err="1">
                <a:solidFill>
                  <a:srgbClr val="002060"/>
                </a:solidFill>
              </a:rPr>
              <a:t>がい</a:t>
            </a:r>
            <a:r>
              <a:rPr lang="ja-JP" altLang="en-US" sz="2600" dirty="0">
                <a:solidFill>
                  <a:srgbClr val="002060"/>
                </a:solidFill>
              </a:rPr>
              <a:t>者虐待の通報等受付状況について</a:t>
            </a:r>
            <a:endParaRPr lang="en-US" altLang="ja-JP" sz="2600" dirty="0">
              <a:solidFill>
                <a:srgbClr val="002060"/>
              </a:solidFill>
            </a:endParaRPr>
          </a:p>
          <a:p>
            <a:pPr marL="0" indent="0">
              <a:lnSpc>
                <a:spcPts val="2901"/>
              </a:lnSpc>
              <a:spcAft>
                <a:spcPts val="1200"/>
              </a:spcAft>
              <a:buNone/>
            </a:pPr>
            <a:r>
              <a:rPr lang="ja-JP" altLang="en-US" sz="2600" dirty="0">
                <a:solidFill>
                  <a:srgbClr val="002060"/>
                </a:solidFill>
              </a:rPr>
              <a:t>　　報告しています。</a:t>
            </a:r>
            <a:endParaRPr lang="en-US" altLang="ja-JP" sz="2600" dirty="0">
              <a:solidFill>
                <a:srgbClr val="002060"/>
              </a:solidFill>
            </a:endParaRPr>
          </a:p>
          <a:p>
            <a:pPr marL="0" indent="0">
              <a:lnSpc>
                <a:spcPts val="2901"/>
              </a:lnSpc>
              <a:buNone/>
            </a:pPr>
            <a:r>
              <a:rPr lang="ja-JP" altLang="en-US" sz="2600" dirty="0">
                <a:solidFill>
                  <a:srgbClr val="002060"/>
                </a:solidFill>
              </a:rPr>
              <a:t>☞　</a:t>
            </a:r>
            <a:r>
              <a:rPr kumimoji="1" lang="ja-JP" altLang="en-US" sz="2600" b="0" i="0" u="none" strike="noStrike" kern="1200" cap="none" spc="0" normalizeH="0" baseline="0" noProof="0" dirty="0">
                <a:ln>
                  <a:noFill/>
                </a:ln>
                <a:solidFill>
                  <a:srgbClr val="002060"/>
                </a:solidFill>
                <a:effectLst/>
                <a:uLnTx/>
                <a:uFillTx/>
              </a:rPr>
              <a:t>学識経験者、弁護士、相談支援事業所など幅広い方々が委員とし</a:t>
            </a:r>
            <a:endParaRPr kumimoji="1" lang="en-US" altLang="ja-JP" sz="2600" b="0" i="0" u="none" strike="noStrike" kern="1200" cap="none" spc="0" normalizeH="0" baseline="0" noProof="0" dirty="0">
              <a:ln>
                <a:noFill/>
              </a:ln>
              <a:solidFill>
                <a:srgbClr val="002060"/>
              </a:solidFill>
              <a:effectLst/>
              <a:uLnTx/>
              <a:uFillTx/>
            </a:endParaRPr>
          </a:p>
          <a:p>
            <a:pPr marL="0" indent="0">
              <a:lnSpc>
                <a:spcPts val="2901"/>
              </a:lnSpc>
              <a:buNone/>
            </a:pPr>
            <a:r>
              <a:rPr kumimoji="1" lang="ja-JP" altLang="en-US" sz="2600" b="0" i="0" u="none" strike="noStrike" kern="1200" cap="none" spc="0" normalizeH="0" baseline="0" noProof="0" dirty="0">
                <a:ln>
                  <a:noFill/>
                </a:ln>
                <a:solidFill>
                  <a:srgbClr val="002060"/>
                </a:solidFill>
                <a:effectLst/>
                <a:uLnTx/>
                <a:uFillTx/>
              </a:rPr>
              <a:t>　　て出席しています。</a:t>
            </a:r>
            <a:r>
              <a:rPr lang="ja-JP" altLang="en-US" sz="2600" dirty="0">
                <a:solidFill>
                  <a:srgbClr val="002060"/>
                </a:solidFill>
              </a:rPr>
              <a:t>　　　</a:t>
            </a:r>
            <a:endParaRPr lang="en-US" altLang="ja-JP" sz="2600" dirty="0">
              <a:solidFill>
                <a:srgbClr val="002060"/>
              </a:solidFill>
            </a:endParaRPr>
          </a:p>
          <a:p>
            <a:pPr marL="0" indent="0">
              <a:lnSpc>
                <a:spcPts val="2901"/>
              </a:lnSpc>
              <a:buNone/>
            </a:pPr>
            <a:endParaRPr lang="en-US" altLang="ja-JP" sz="2800" dirty="0"/>
          </a:p>
          <a:p>
            <a:pPr marL="0" indent="0">
              <a:lnSpc>
                <a:spcPts val="2901"/>
              </a:lnSpc>
              <a:buNone/>
            </a:pPr>
            <a:r>
              <a:rPr lang="ja-JP" altLang="en-US" sz="2800" dirty="0"/>
              <a:t>　　</a:t>
            </a:r>
          </a:p>
          <a:p>
            <a:pPr marL="0" indent="0">
              <a:lnSpc>
                <a:spcPts val="2901"/>
              </a:lnSpc>
              <a:buNone/>
            </a:pPr>
            <a:r>
              <a:rPr lang="ja-JP" altLang="en-US" sz="2800" dirty="0"/>
              <a:t>　</a:t>
            </a:r>
          </a:p>
        </p:txBody>
      </p:sp>
      <p:sp>
        <p:nvSpPr>
          <p:cNvPr id="5" name="タイトル 4">
            <a:extLst>
              <a:ext uri="{FF2B5EF4-FFF2-40B4-BE49-F238E27FC236}">
                <a16:creationId xmlns:a16="http://schemas.microsoft.com/office/drawing/2014/main" id="{7CC8793F-2FCF-4B9D-9F42-551DB0910EDD}"/>
              </a:ext>
            </a:extLst>
          </p:cNvPr>
          <p:cNvSpPr>
            <a:spLocks noGrp="1"/>
          </p:cNvSpPr>
          <p:nvPr>
            <p:ph type="title"/>
          </p:nvPr>
        </p:nvSpPr>
        <p:spPr>
          <a:xfrm>
            <a:off x="559397" y="0"/>
            <a:ext cx="10058400" cy="1450757"/>
          </a:xfrm>
        </p:spPr>
        <p:txBody>
          <a:bodyPr/>
          <a:lstStyle/>
          <a:p>
            <a:r>
              <a:rPr lang="ja-JP" altLang="en-US" dirty="0" smtClean="0">
                <a:solidFill>
                  <a:srgbClr val="002060"/>
                </a:solidFill>
              </a:rPr>
              <a:t>区のホームページ ②</a:t>
            </a:r>
            <a:endParaRPr lang="ja-JP" altLang="en-US" dirty="0">
              <a:solidFill>
                <a:srgbClr val="002060"/>
              </a:solidFill>
            </a:endParaRPr>
          </a:p>
        </p:txBody>
      </p:sp>
    </p:spTree>
    <p:extLst>
      <p:ext uri="{BB962C8B-B14F-4D97-AF65-F5344CB8AC3E}">
        <p14:creationId xmlns:p14="http://schemas.microsoft.com/office/powerpoint/2010/main" val="3686849694"/>
      </p:ext>
    </p:extLst>
  </p:cSld>
  <p:clrMapOvr>
    <a:masterClrMapping/>
  </p:clrMapOvr>
  <p:timing>
    <p:tnLst>
      <p:par>
        <p:cTn id="1" dur="indefinite" restart="never" nodeType="tmRoot"/>
      </p:par>
    </p:tnLst>
  </p:timing>
</p:sld>
</file>

<file path=ppt/theme/theme1.xml><?xml version="1.0" encoding="utf-8"?>
<a:theme xmlns:a="http://schemas.openxmlformats.org/drawingml/2006/main" name="レトロスペクト">
  <a:themeElements>
    <a:clrScheme name="レトロスペクト">
      <a:dk1>
        <a:sysClr val="windowText" lastClr="000000"/>
      </a:dk1>
      <a:lt1>
        <a:sysClr val="window" lastClr="FFFFFF"/>
      </a:lt1>
      <a:dk2>
        <a:srgbClr val="344068"/>
      </a:dk2>
      <a:lt2>
        <a:srgbClr val="D9E0E6"/>
      </a:lt2>
      <a:accent1>
        <a:srgbClr val="1CADE4"/>
      </a:accent1>
      <a:accent2>
        <a:srgbClr val="2683C6"/>
      </a:accent2>
      <a:accent3>
        <a:srgbClr val="28C4CC"/>
      </a:accent3>
      <a:accent4>
        <a:srgbClr val="42BA97"/>
      </a:accent4>
      <a:accent5>
        <a:srgbClr val="3E8853"/>
      </a:accent5>
      <a:accent6>
        <a:srgbClr val="62A39F"/>
      </a:accent6>
      <a:hlink>
        <a:srgbClr val="6EAC1C"/>
      </a:hlink>
      <a:folHlink>
        <a:srgbClr val="B26B02"/>
      </a:folHlink>
    </a:clrScheme>
    <a:fontScheme name="レトロスペクト">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レトロスペクト">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9CC26709-368C-4D72-9060-94E5B3FF3CD6}"/>
    </a:ext>
  </a:extLst>
</a:theme>
</file>

<file path=ppt/theme/theme2.xml><?xml version="1.0" encoding="utf-8"?>
<a:theme xmlns:a="http://schemas.openxmlformats.org/drawingml/2006/main" name="1_レトロスペクト">
  <a:themeElements>
    <a:clrScheme name="レトロスペクト">
      <a:dk1>
        <a:sysClr val="windowText" lastClr="000000"/>
      </a:dk1>
      <a:lt1>
        <a:sysClr val="window" lastClr="FFFFFF"/>
      </a:lt1>
      <a:dk2>
        <a:srgbClr val="344068"/>
      </a:dk2>
      <a:lt2>
        <a:srgbClr val="D9E0E6"/>
      </a:lt2>
      <a:accent1>
        <a:srgbClr val="1CADE4"/>
      </a:accent1>
      <a:accent2>
        <a:srgbClr val="2683C6"/>
      </a:accent2>
      <a:accent3>
        <a:srgbClr val="28C4CC"/>
      </a:accent3>
      <a:accent4>
        <a:srgbClr val="42BA97"/>
      </a:accent4>
      <a:accent5>
        <a:srgbClr val="3E8853"/>
      </a:accent5>
      <a:accent6>
        <a:srgbClr val="62A39F"/>
      </a:accent6>
      <a:hlink>
        <a:srgbClr val="6EAC1C"/>
      </a:hlink>
      <a:folHlink>
        <a:srgbClr val="B26B02"/>
      </a:folHlink>
    </a:clrScheme>
    <a:fontScheme name="レトロスペクト">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レトロスペクト">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9CC26709-368C-4D72-9060-94E5B3FF3CD6}"/>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4055</TotalTime>
  <Words>1782</Words>
  <Application>Microsoft Office PowerPoint</Application>
  <PresentationFormat>ワイド画面</PresentationFormat>
  <Paragraphs>169</Paragraphs>
  <Slides>28</Slides>
  <Notes>26</Notes>
  <HiddenSlides>0</HiddenSlides>
  <MMClips>0</MMClips>
  <ScaleCrop>false</ScaleCrop>
  <HeadingPairs>
    <vt:vector size="8" baseType="variant">
      <vt:variant>
        <vt:lpstr>使用されているフォント</vt:lpstr>
      </vt:variant>
      <vt:variant>
        <vt:i4>7</vt:i4>
      </vt:variant>
      <vt:variant>
        <vt:lpstr>テーマ</vt:lpstr>
      </vt:variant>
      <vt:variant>
        <vt:i4>2</vt:i4>
      </vt:variant>
      <vt:variant>
        <vt:lpstr>スライド タイトル</vt:lpstr>
      </vt:variant>
      <vt:variant>
        <vt:i4>28</vt:i4>
      </vt:variant>
      <vt:variant>
        <vt:lpstr>目的別スライド ショー</vt:lpstr>
      </vt:variant>
      <vt:variant>
        <vt:i4>1</vt:i4>
      </vt:variant>
    </vt:vector>
  </HeadingPairs>
  <TitlesOfParts>
    <vt:vector size="38" baseType="lpstr">
      <vt:lpstr>HGSｺﾞｼｯｸM</vt:lpstr>
      <vt:lpstr>ＭＳ Ｐゴシック</vt:lpstr>
      <vt:lpstr>メイリオ</vt:lpstr>
      <vt:lpstr>Calibri</vt:lpstr>
      <vt:lpstr>Century</vt:lpstr>
      <vt:lpstr>Times New Roman</vt:lpstr>
      <vt:lpstr>Wingdings</vt:lpstr>
      <vt:lpstr>レトロスペクト</vt:lpstr>
      <vt:lpstr>1_レトロスペクト</vt:lpstr>
      <vt:lpstr>板橋区の障がい者虐待防止　　　　　</vt:lpstr>
      <vt:lpstr>本日お伝えしたいこと</vt:lpstr>
      <vt:lpstr>１ 板橋区の虐待防止体制</vt:lpstr>
      <vt:lpstr>障がい者虐待防止センター</vt:lpstr>
      <vt:lpstr>板橋区障がい者虐待防止センター</vt:lpstr>
      <vt:lpstr>通報者の保護、通報された側の立場</vt:lpstr>
      <vt:lpstr>     主に養護者の虐待に関する相談先（参考）</vt:lpstr>
      <vt:lpstr>区のホームページ ①</vt:lpstr>
      <vt:lpstr>区のホームページ ②</vt:lpstr>
      <vt:lpstr>   障がい者福祉施設従事者等による 2 障がい者虐待を防止するために</vt:lpstr>
      <vt:lpstr>板橋区の通報受付状況</vt:lpstr>
      <vt:lpstr>板橋区の虐待通報、相談は増加傾向</vt:lpstr>
      <vt:lpstr>虐待防止の取り組み強化</vt:lpstr>
      <vt:lpstr>　 障がい者虐待防止の更なる推進</vt:lpstr>
      <vt:lpstr>身体拘束等の適正化の推進 （運営基準に取り組むべき事項の追加・減算要件の追加等あり）</vt:lpstr>
      <vt:lpstr>虐待防止の見直しポイント☝</vt:lpstr>
      <vt:lpstr>虐待防止のための管理者の責務</vt:lpstr>
      <vt:lpstr> </vt:lpstr>
      <vt:lpstr>不適切支援とは…</vt:lpstr>
      <vt:lpstr>虐待に繋がる可能性を話し合いましょう！</vt:lpstr>
      <vt:lpstr>   利用者を守るために、                 　働いている職員を守るために</vt:lpstr>
      <vt:lpstr>３ 調査等の協力</vt:lpstr>
      <vt:lpstr>調査等の協力をお願いします</vt:lpstr>
      <vt:lpstr>最後に</vt:lpstr>
      <vt:lpstr>PowerPoint プレゼンテーション</vt:lpstr>
      <vt:lpstr>PowerPoint プレゼンテーション</vt:lpstr>
      <vt:lpstr>事業所の虐待に関する相談について</vt:lpstr>
      <vt:lpstr>ご清聴ありがとうございました　　　　　</vt:lpstr>
      <vt:lpstr>管理職</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松田 泰子</dc:creator>
  <cp:lastModifiedBy>佐藤 朋加</cp:lastModifiedBy>
  <cp:revision>209</cp:revision>
  <cp:lastPrinted>2022-10-24T07:04:22Z</cp:lastPrinted>
  <dcterms:created xsi:type="dcterms:W3CDTF">2017-01-23T04:52:01Z</dcterms:created>
  <dcterms:modified xsi:type="dcterms:W3CDTF">2022-10-26T02:58:17Z</dcterms:modified>
</cp:coreProperties>
</file>